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350" b="0" i="0">
                <a:solidFill>
                  <a:schemeClr val="tx1"/>
                </a:solidFill>
                <a:latin typeface="Cambria Math"/>
                <a:cs typeface="Cambria Math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98798" y="461594"/>
            <a:ext cx="1946402" cy="697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3120625"/>
            <a:ext cx="7562850" cy="2653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50" b="0" i="0">
                <a:solidFill>
                  <a:schemeClr val="tx1"/>
                </a:solidFill>
                <a:latin typeface="Cambria Math"/>
                <a:cs typeface="Cambria Math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75969" y="2481148"/>
            <a:ext cx="6591300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Ratios, Proportions,</a:t>
            </a:r>
            <a:r>
              <a:rPr dirty="0" spc="-75"/>
              <a:t> </a:t>
            </a:r>
            <a:r>
              <a:rPr dirty="0" spc="-20"/>
              <a:t>Percents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09597" y="461594"/>
            <a:ext cx="4926330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When </a:t>
            </a:r>
            <a:r>
              <a:rPr dirty="0" spc="-25"/>
              <a:t>to </a:t>
            </a:r>
            <a:r>
              <a:rPr dirty="0"/>
              <a:t>Include</a:t>
            </a:r>
            <a:r>
              <a:rPr dirty="0" spc="-35"/>
              <a:t> Zero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642"/>
            <a:ext cx="7981950" cy="43192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74295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Add </a:t>
            </a:r>
            <a:r>
              <a:rPr dirty="0" sz="3200">
                <a:latin typeface="Calibri"/>
                <a:cs typeface="Calibri"/>
              </a:rPr>
              <a:t>a </a:t>
            </a:r>
            <a:r>
              <a:rPr dirty="0" sz="3200" spc="-35">
                <a:latin typeface="Calibri"/>
                <a:cs typeface="Calibri"/>
              </a:rPr>
              <a:t>zero </a:t>
            </a:r>
            <a:r>
              <a:rPr dirty="0" sz="3200" spc="-25">
                <a:latin typeface="Calibri"/>
                <a:cs typeface="Calibri"/>
              </a:rPr>
              <a:t>before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5">
                <a:latin typeface="Calibri"/>
                <a:cs typeface="Calibri"/>
              </a:rPr>
              <a:t>decimal </a:t>
            </a:r>
            <a:r>
              <a:rPr dirty="0" sz="3200" spc="-10">
                <a:latin typeface="Calibri"/>
                <a:cs typeface="Calibri"/>
              </a:rPr>
              <a:t>point </a:t>
            </a:r>
            <a:r>
              <a:rPr dirty="0" sz="3200">
                <a:latin typeface="Calibri"/>
                <a:cs typeface="Calibri"/>
              </a:rPr>
              <a:t>if </a:t>
            </a:r>
            <a:r>
              <a:rPr dirty="0" sz="3200" spc="-10">
                <a:latin typeface="Calibri"/>
                <a:cs typeface="Calibri"/>
              </a:rPr>
              <a:t>there </a:t>
            </a:r>
            <a:r>
              <a:rPr dirty="0" sz="3200" spc="-5">
                <a:latin typeface="Calibri"/>
                <a:cs typeface="Calibri"/>
              </a:rPr>
              <a:t>is  no </a:t>
            </a:r>
            <a:r>
              <a:rPr dirty="0" sz="3200">
                <a:latin typeface="Calibri"/>
                <a:cs typeface="Calibri"/>
              </a:rPr>
              <a:t>whole</a:t>
            </a:r>
            <a:r>
              <a:rPr dirty="0" sz="3200" spc="-10">
                <a:latin typeface="Calibri"/>
                <a:cs typeface="Calibri"/>
              </a:rPr>
              <a:t> </a:t>
            </a:r>
            <a:r>
              <a:rPr dirty="0" sz="3200" spc="-50">
                <a:latin typeface="Calibri"/>
                <a:cs typeface="Calibri"/>
              </a:rPr>
              <a:t>number.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0">
                <a:latin typeface="Calibri"/>
                <a:cs typeface="Calibri"/>
              </a:rPr>
              <a:t>Examples: </a:t>
            </a:r>
            <a:r>
              <a:rPr dirty="0" sz="3200" spc="-5">
                <a:latin typeface="Calibri"/>
                <a:cs typeface="Calibri"/>
              </a:rPr>
              <a:t>0.78 </a:t>
            </a:r>
            <a:r>
              <a:rPr dirty="0" sz="3200" spc="-15">
                <a:latin typeface="Calibri"/>
                <a:cs typeface="Calibri"/>
              </a:rPr>
              <a:t>instead </a:t>
            </a:r>
            <a:r>
              <a:rPr dirty="0" sz="3200" spc="-5">
                <a:latin typeface="Calibri"/>
                <a:cs typeface="Calibri"/>
              </a:rPr>
              <a:t>of</a:t>
            </a:r>
            <a:r>
              <a:rPr dirty="0" sz="3200" spc="65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.78</a:t>
            </a:r>
            <a:endParaRPr sz="32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5">
                <a:latin typeface="Calibri"/>
                <a:cs typeface="Calibri"/>
              </a:rPr>
              <a:t>There </a:t>
            </a:r>
            <a:r>
              <a:rPr dirty="0" sz="3200">
                <a:latin typeface="Calibri"/>
                <a:cs typeface="Calibri"/>
              </a:rPr>
              <a:t>is </a:t>
            </a:r>
            <a:r>
              <a:rPr dirty="0" sz="3200" spc="-5">
                <a:latin typeface="Calibri"/>
                <a:cs typeface="Calibri"/>
              </a:rPr>
              <a:t>no need </a:t>
            </a:r>
            <a:r>
              <a:rPr dirty="0" sz="3200" spc="-25">
                <a:latin typeface="Calibri"/>
                <a:cs typeface="Calibri"/>
              </a:rPr>
              <a:t>to </a:t>
            </a:r>
            <a:r>
              <a:rPr dirty="0" sz="3200" spc="-5">
                <a:latin typeface="Calibri"/>
                <a:cs typeface="Calibri"/>
              </a:rPr>
              <a:t>include </a:t>
            </a:r>
            <a:r>
              <a:rPr dirty="0" sz="3200">
                <a:latin typeface="Calibri"/>
                <a:cs typeface="Calibri"/>
              </a:rPr>
              <a:t>a </a:t>
            </a:r>
            <a:r>
              <a:rPr dirty="0" sz="3200" spc="-30">
                <a:latin typeface="Calibri"/>
                <a:cs typeface="Calibri"/>
              </a:rPr>
              <a:t>zero </a:t>
            </a:r>
            <a:r>
              <a:rPr dirty="0" sz="3200" spc="-5">
                <a:latin typeface="Calibri"/>
                <a:cs typeface="Calibri"/>
              </a:rPr>
              <a:t>behind </a:t>
            </a:r>
            <a:r>
              <a:rPr dirty="0" sz="3200">
                <a:latin typeface="Calibri"/>
                <a:cs typeface="Calibri"/>
              </a:rPr>
              <a:t>a  </a:t>
            </a:r>
            <a:r>
              <a:rPr dirty="0" sz="3200" spc="-5">
                <a:latin typeface="Calibri"/>
                <a:cs typeface="Calibri"/>
              </a:rPr>
              <a:t>decimal </a:t>
            </a:r>
            <a:r>
              <a:rPr dirty="0" sz="3200">
                <a:latin typeface="Calibri"/>
                <a:cs typeface="Calibri"/>
              </a:rPr>
              <a:t>if </a:t>
            </a:r>
            <a:r>
              <a:rPr dirty="0" sz="3200" spc="-10">
                <a:latin typeface="Calibri"/>
                <a:cs typeface="Calibri"/>
              </a:rPr>
              <a:t>there </a:t>
            </a:r>
            <a:r>
              <a:rPr dirty="0" sz="3200">
                <a:latin typeface="Calibri"/>
                <a:cs typeface="Calibri"/>
              </a:rPr>
              <a:t>is </a:t>
            </a:r>
            <a:r>
              <a:rPr dirty="0" sz="3200" spc="-5">
                <a:latin typeface="Calibri"/>
                <a:cs typeface="Calibri"/>
              </a:rPr>
              <a:t>no other </a:t>
            </a:r>
            <a:r>
              <a:rPr dirty="0" sz="3200" spc="-15">
                <a:latin typeface="Calibri"/>
                <a:cs typeface="Calibri"/>
              </a:rPr>
              <a:t>numbers following  </a:t>
            </a:r>
            <a:r>
              <a:rPr dirty="0" sz="3200" spc="-5">
                <a:latin typeface="Calibri"/>
                <a:cs typeface="Calibri"/>
              </a:rPr>
              <a:t>it.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0">
                <a:latin typeface="Calibri"/>
                <a:cs typeface="Calibri"/>
              </a:rPr>
              <a:t>Example: </a:t>
            </a:r>
            <a:r>
              <a:rPr dirty="0" sz="3200" spc="-5">
                <a:latin typeface="Calibri"/>
                <a:cs typeface="Calibri"/>
              </a:rPr>
              <a:t>45.98, not</a:t>
            </a:r>
            <a:r>
              <a:rPr dirty="0" sz="3200" spc="35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45.980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0">
                <a:latin typeface="Calibri"/>
                <a:cs typeface="Calibri"/>
              </a:rPr>
              <a:t>Example: </a:t>
            </a:r>
            <a:r>
              <a:rPr dirty="0" sz="3200" spc="-5">
                <a:latin typeface="Calibri"/>
                <a:cs typeface="Calibri"/>
              </a:rPr>
              <a:t>6.805 </a:t>
            </a:r>
            <a:r>
              <a:rPr dirty="0" sz="3200">
                <a:latin typeface="Calibri"/>
                <a:cs typeface="Calibri"/>
              </a:rPr>
              <a:t>is </a:t>
            </a:r>
            <a:r>
              <a:rPr dirty="0" sz="3200" spc="-5">
                <a:latin typeface="Calibri"/>
                <a:cs typeface="Calibri"/>
              </a:rPr>
              <a:t>fine since </a:t>
            </a:r>
            <a:r>
              <a:rPr dirty="0" sz="3200">
                <a:latin typeface="Calibri"/>
                <a:cs typeface="Calibri"/>
              </a:rPr>
              <a:t>5 </a:t>
            </a:r>
            <a:r>
              <a:rPr dirty="0" sz="3200" spc="-20">
                <a:latin typeface="Calibri"/>
                <a:cs typeface="Calibri"/>
              </a:rPr>
              <a:t>follows </a:t>
            </a:r>
            <a:r>
              <a:rPr dirty="0" sz="3200">
                <a:latin typeface="Calibri"/>
                <a:cs typeface="Calibri"/>
              </a:rPr>
              <a:t>the</a:t>
            </a:r>
            <a:r>
              <a:rPr dirty="0" sz="3200" spc="30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0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50973" y="461594"/>
            <a:ext cx="4241800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25"/>
              <a:t>Percentages Part</a:t>
            </a:r>
            <a:r>
              <a:rPr dirty="0" spc="-55"/>
              <a:t> </a:t>
            </a:r>
            <a:r>
              <a:rPr dirty="0"/>
              <a:t>1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642"/>
            <a:ext cx="7663180" cy="33464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45">
                <a:latin typeface="Calibri"/>
                <a:cs typeface="Calibri"/>
              </a:rPr>
              <a:t>To </a:t>
            </a:r>
            <a:r>
              <a:rPr dirty="0" sz="3200" spc="-5">
                <a:latin typeface="Calibri"/>
                <a:cs typeface="Calibri"/>
              </a:rPr>
              <a:t>find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10">
                <a:latin typeface="Calibri"/>
                <a:cs typeface="Calibri"/>
              </a:rPr>
              <a:t>percent </a:t>
            </a:r>
            <a:r>
              <a:rPr dirty="0" sz="3200">
                <a:latin typeface="Calibri"/>
                <a:cs typeface="Calibri"/>
              </a:rPr>
              <a:t>of a </a:t>
            </a:r>
            <a:r>
              <a:rPr dirty="0" sz="3200" spc="-45">
                <a:latin typeface="Calibri"/>
                <a:cs typeface="Calibri"/>
              </a:rPr>
              <a:t>number, </a:t>
            </a:r>
            <a:r>
              <a:rPr dirty="0" sz="3200" spc="-15">
                <a:latin typeface="Calibri"/>
                <a:cs typeface="Calibri"/>
              </a:rPr>
              <a:t>convert </a:t>
            </a:r>
            <a:r>
              <a:rPr dirty="0" sz="3200">
                <a:latin typeface="Calibri"/>
                <a:cs typeface="Calibri"/>
              </a:rPr>
              <a:t>the  </a:t>
            </a:r>
            <a:r>
              <a:rPr dirty="0" sz="3200" spc="-15">
                <a:latin typeface="Calibri"/>
                <a:cs typeface="Calibri"/>
              </a:rPr>
              <a:t>percent </a:t>
            </a:r>
            <a:r>
              <a:rPr dirty="0" sz="3200" spc="-30">
                <a:latin typeface="Calibri"/>
                <a:cs typeface="Calibri"/>
              </a:rPr>
              <a:t>to </a:t>
            </a:r>
            <a:r>
              <a:rPr dirty="0" sz="3200">
                <a:latin typeface="Calibri"/>
                <a:cs typeface="Calibri"/>
              </a:rPr>
              <a:t>a </a:t>
            </a:r>
            <a:r>
              <a:rPr dirty="0" sz="3200" spc="-5">
                <a:latin typeface="Calibri"/>
                <a:cs typeface="Calibri"/>
              </a:rPr>
              <a:t>decimal, </a:t>
            </a:r>
            <a:r>
              <a:rPr dirty="0" sz="3200">
                <a:latin typeface="Calibri"/>
                <a:cs typeface="Calibri"/>
              </a:rPr>
              <a:t>then</a:t>
            </a:r>
            <a:r>
              <a:rPr dirty="0" sz="3200" spc="65">
                <a:latin typeface="Calibri"/>
                <a:cs typeface="Calibri"/>
              </a:rPr>
              <a:t> </a:t>
            </a:r>
            <a:r>
              <a:rPr dirty="0" sz="3200" spc="-30">
                <a:latin typeface="Calibri"/>
                <a:cs typeface="Calibri"/>
              </a:rPr>
              <a:t>multiply.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0">
                <a:latin typeface="Calibri"/>
                <a:cs typeface="Calibri"/>
              </a:rPr>
              <a:t>Example: </a:t>
            </a:r>
            <a:r>
              <a:rPr dirty="0" sz="3200" spc="-5">
                <a:latin typeface="Calibri"/>
                <a:cs typeface="Calibri"/>
              </a:rPr>
              <a:t>What </a:t>
            </a:r>
            <a:r>
              <a:rPr dirty="0" sz="3200">
                <a:latin typeface="Calibri"/>
                <a:cs typeface="Calibri"/>
              </a:rPr>
              <a:t>is 15% </a:t>
            </a:r>
            <a:r>
              <a:rPr dirty="0" sz="3200" spc="-5">
                <a:latin typeface="Calibri"/>
                <a:cs typeface="Calibri"/>
              </a:rPr>
              <a:t>of</a:t>
            </a:r>
            <a:r>
              <a:rPr dirty="0" sz="3200" spc="1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60?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20">
                <a:latin typeface="Calibri"/>
                <a:cs typeface="Calibri"/>
              </a:rPr>
              <a:t>First, </a:t>
            </a:r>
            <a:r>
              <a:rPr dirty="0" sz="3200" spc="-15">
                <a:latin typeface="Calibri"/>
                <a:cs typeface="Calibri"/>
              </a:rPr>
              <a:t>convert </a:t>
            </a:r>
            <a:r>
              <a:rPr dirty="0" sz="3200">
                <a:latin typeface="Calibri"/>
                <a:cs typeface="Calibri"/>
              </a:rPr>
              <a:t>15% </a:t>
            </a:r>
            <a:r>
              <a:rPr dirty="0" sz="3200" spc="-25">
                <a:latin typeface="Calibri"/>
                <a:cs typeface="Calibri"/>
              </a:rPr>
              <a:t>to</a:t>
            </a:r>
            <a:r>
              <a:rPr dirty="0" sz="3200" spc="2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0.15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Then,</a:t>
            </a:r>
            <a:r>
              <a:rPr dirty="0" sz="3200" spc="-10">
                <a:latin typeface="Calibri"/>
                <a:cs typeface="Calibri"/>
              </a:rPr>
              <a:t> </a:t>
            </a:r>
            <a:r>
              <a:rPr dirty="0" sz="3200" spc="-30">
                <a:latin typeface="Calibri"/>
                <a:cs typeface="Calibri"/>
              </a:rPr>
              <a:t>multiply.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0.15 </a:t>
            </a:r>
            <a:r>
              <a:rPr dirty="0" sz="3200">
                <a:latin typeface="Symbol"/>
                <a:cs typeface="Symbol"/>
              </a:rPr>
              <a:t>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>
                <a:latin typeface="Calibri"/>
                <a:cs typeface="Calibri"/>
              </a:rPr>
              <a:t>60 =</a:t>
            </a:r>
            <a:r>
              <a:rPr dirty="0" sz="3200" spc="-5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9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50973" y="461594"/>
            <a:ext cx="4241800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25"/>
              <a:t>Percentages Part</a:t>
            </a:r>
            <a:r>
              <a:rPr dirty="0" spc="-55"/>
              <a:t> </a:t>
            </a:r>
            <a:r>
              <a:rPr dirty="0"/>
              <a:t>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642"/>
            <a:ext cx="6667500" cy="10020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45">
                <a:latin typeface="Calibri"/>
                <a:cs typeface="Calibri"/>
              </a:rPr>
              <a:t>To </a:t>
            </a:r>
            <a:r>
              <a:rPr dirty="0" sz="3200" spc="-5">
                <a:latin typeface="Calibri"/>
                <a:cs typeface="Calibri"/>
              </a:rPr>
              <a:t>find what </a:t>
            </a:r>
            <a:r>
              <a:rPr dirty="0" sz="3200" spc="-15">
                <a:latin typeface="Calibri"/>
                <a:cs typeface="Calibri"/>
              </a:rPr>
              <a:t>percent </a:t>
            </a:r>
            <a:r>
              <a:rPr dirty="0" sz="3200">
                <a:latin typeface="Calibri"/>
                <a:cs typeface="Calibri"/>
              </a:rPr>
              <a:t>one </a:t>
            </a:r>
            <a:r>
              <a:rPr dirty="0" sz="3200" spc="-5">
                <a:latin typeface="Calibri"/>
                <a:cs typeface="Calibri"/>
              </a:rPr>
              <a:t>number </a:t>
            </a:r>
            <a:r>
              <a:rPr dirty="0" sz="3200">
                <a:latin typeface="Calibri"/>
                <a:cs typeface="Calibri"/>
              </a:rPr>
              <a:t>is </a:t>
            </a:r>
            <a:r>
              <a:rPr dirty="0" sz="3200" spc="-5">
                <a:latin typeface="Calibri"/>
                <a:cs typeface="Calibri"/>
              </a:rPr>
              <a:t>of  </a:t>
            </a:r>
            <a:r>
              <a:rPr dirty="0" sz="3200" spc="-35">
                <a:latin typeface="Calibri"/>
                <a:cs typeface="Calibri"/>
              </a:rPr>
              <a:t>another, </a:t>
            </a:r>
            <a:r>
              <a:rPr dirty="0" sz="3200" spc="-5">
                <a:latin typeface="Calibri"/>
                <a:cs typeface="Calibri"/>
              </a:rPr>
              <a:t>divide </a:t>
            </a:r>
            <a:r>
              <a:rPr dirty="0" sz="3200">
                <a:latin typeface="Calibri"/>
                <a:cs typeface="Calibri"/>
              </a:rPr>
              <a:t>the</a:t>
            </a:r>
            <a:r>
              <a:rPr dirty="0" sz="3200" spc="40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two.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185915" y="3161538"/>
            <a:ext cx="360045" cy="0"/>
          </a:xfrm>
          <a:custGeom>
            <a:avLst/>
            <a:gdLst/>
            <a:ahLst/>
            <a:cxnLst/>
            <a:rect l="l" t="t" r="r" b="b"/>
            <a:pathLst>
              <a:path w="360045" h="0">
                <a:moveTo>
                  <a:pt x="0" y="0"/>
                </a:moveTo>
                <a:lnTo>
                  <a:pt x="359663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535940" y="2857881"/>
            <a:ext cx="6126480" cy="5137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  <a:tab pos="5702300" algn="l"/>
              </a:tabLst>
            </a:pPr>
            <a:r>
              <a:rPr dirty="0" sz="3200" spc="-5">
                <a:latin typeface="Calibri"/>
                <a:cs typeface="Calibri"/>
              </a:rPr>
              <a:t>This </a:t>
            </a:r>
            <a:r>
              <a:rPr dirty="0" sz="3200">
                <a:latin typeface="Calibri"/>
                <a:cs typeface="Calibri"/>
              </a:rPr>
              <a:t>is </a:t>
            </a:r>
            <a:r>
              <a:rPr dirty="0" sz="3200" spc="-5">
                <a:latin typeface="Calibri"/>
                <a:cs typeface="Calibri"/>
              </a:rPr>
              <a:t>sometimes thought</a:t>
            </a:r>
            <a:r>
              <a:rPr dirty="0" sz="3200" spc="4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of</a:t>
            </a:r>
            <a:r>
              <a:rPr dirty="0" sz="3200" spc="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as	</a:t>
            </a:r>
            <a:r>
              <a:rPr dirty="0" baseline="43735" sz="3525" spc="89">
                <a:latin typeface="Cambria Math"/>
                <a:cs typeface="Cambria Math"/>
              </a:rPr>
              <a:t>𝑖𝑠</a:t>
            </a:r>
            <a:r>
              <a:rPr dirty="0" baseline="43735" sz="3525" spc="-202">
                <a:latin typeface="Cambria Math"/>
                <a:cs typeface="Cambria Math"/>
              </a:rPr>
              <a:t> </a:t>
            </a:r>
            <a:r>
              <a:rPr dirty="0" sz="3200">
                <a:latin typeface="Calibri"/>
                <a:cs typeface="Calibri"/>
              </a:rPr>
              <a:t>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62230" rIns="0" bIns="0" rtlCol="0" vert="horz">
            <a:spAutoFit/>
          </a:bodyPr>
          <a:lstStyle/>
          <a:p>
            <a:pPr marL="5650865">
              <a:lnSpc>
                <a:spcPct val="100000"/>
              </a:lnSpc>
              <a:spcBef>
                <a:spcPts val="490"/>
              </a:spcBef>
            </a:pPr>
            <a:r>
              <a:rPr dirty="0" spc="114"/>
              <a:t>𝑜𝑓</a:t>
            </a:r>
          </a:p>
          <a:p>
            <a:pPr marL="355600" indent="-342900">
              <a:lnSpc>
                <a:spcPct val="100000"/>
              </a:lnSpc>
              <a:spcBef>
                <a:spcPts val="55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0">
                <a:latin typeface="Calibri"/>
                <a:cs typeface="Calibri"/>
              </a:rPr>
              <a:t>Example: </a:t>
            </a:r>
            <a:r>
              <a:rPr dirty="0" sz="3200">
                <a:latin typeface="Calibri"/>
                <a:cs typeface="Calibri"/>
              </a:rPr>
              <a:t>35 is </a:t>
            </a:r>
            <a:r>
              <a:rPr dirty="0" sz="3200" spc="-5">
                <a:latin typeface="Calibri"/>
                <a:cs typeface="Calibri"/>
              </a:rPr>
              <a:t>what </a:t>
            </a:r>
            <a:r>
              <a:rPr dirty="0" sz="3200" spc="-15">
                <a:latin typeface="Calibri"/>
                <a:cs typeface="Calibri"/>
              </a:rPr>
              <a:t>percent </a:t>
            </a:r>
            <a:r>
              <a:rPr dirty="0" sz="3200" spc="-5">
                <a:latin typeface="Calibri"/>
                <a:cs typeface="Calibri"/>
              </a:rPr>
              <a:t>of </a:t>
            </a:r>
            <a:r>
              <a:rPr dirty="0" sz="3200">
                <a:latin typeface="Calibri"/>
                <a:cs typeface="Calibri"/>
              </a:rPr>
              <a:t>175?</a:t>
            </a:r>
            <a:endParaRPr sz="32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60">
                <a:latin typeface="Calibri"/>
                <a:cs typeface="Calibri"/>
              </a:rPr>
              <a:t>We </a:t>
            </a:r>
            <a:r>
              <a:rPr dirty="0" sz="3200" spc="-40">
                <a:latin typeface="Calibri"/>
                <a:cs typeface="Calibri"/>
              </a:rPr>
              <a:t>take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5">
                <a:latin typeface="Calibri"/>
                <a:cs typeface="Calibri"/>
              </a:rPr>
              <a:t>“is” number </a:t>
            </a:r>
            <a:r>
              <a:rPr dirty="0" sz="3200">
                <a:latin typeface="Calibri"/>
                <a:cs typeface="Calibri"/>
              </a:rPr>
              <a:t>35 and </a:t>
            </a:r>
            <a:r>
              <a:rPr dirty="0" sz="3200" spc="-5">
                <a:latin typeface="Calibri"/>
                <a:cs typeface="Calibri"/>
              </a:rPr>
              <a:t>divide </a:t>
            </a:r>
            <a:r>
              <a:rPr dirty="0" sz="3200">
                <a:latin typeface="Calibri"/>
                <a:cs typeface="Calibri"/>
              </a:rPr>
              <a:t>it </a:t>
            </a:r>
            <a:r>
              <a:rPr dirty="0" sz="3200" spc="-10">
                <a:latin typeface="Calibri"/>
                <a:cs typeface="Calibri"/>
              </a:rPr>
              <a:t>by 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10">
                <a:latin typeface="Calibri"/>
                <a:cs typeface="Calibri"/>
              </a:rPr>
              <a:t>“of” </a:t>
            </a:r>
            <a:r>
              <a:rPr dirty="0" sz="3200" spc="-5">
                <a:latin typeface="Calibri"/>
                <a:cs typeface="Calibri"/>
              </a:rPr>
              <a:t>number</a:t>
            </a:r>
            <a:r>
              <a:rPr dirty="0" sz="3200" spc="-2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175.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>
                <a:latin typeface="Calibri"/>
                <a:cs typeface="Calibri"/>
              </a:rPr>
              <a:t>35 </a:t>
            </a:r>
            <a:r>
              <a:rPr dirty="0" sz="3200">
                <a:latin typeface="Symbol"/>
                <a:cs typeface="Symbol"/>
              </a:rPr>
              <a:t>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Calibri"/>
                <a:cs typeface="Calibri"/>
              </a:rPr>
              <a:t>175 </a:t>
            </a:r>
            <a:r>
              <a:rPr dirty="0" sz="3200">
                <a:latin typeface="Calibri"/>
                <a:cs typeface="Calibri"/>
              </a:rPr>
              <a:t>= 0.2 =</a:t>
            </a:r>
            <a:r>
              <a:rPr dirty="0" sz="3200" spc="-60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20%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50973" y="461594"/>
            <a:ext cx="4241800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25"/>
              <a:t>Percentages Part</a:t>
            </a:r>
            <a:r>
              <a:rPr dirty="0" spc="-55"/>
              <a:t> </a:t>
            </a:r>
            <a:r>
              <a:rPr dirty="0"/>
              <a:t>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642"/>
            <a:ext cx="7848600" cy="383412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45">
                <a:latin typeface="Calibri"/>
                <a:cs typeface="Calibri"/>
              </a:rPr>
              <a:t>To </a:t>
            </a:r>
            <a:r>
              <a:rPr dirty="0" sz="3200" spc="-5">
                <a:latin typeface="Calibri"/>
                <a:cs typeface="Calibri"/>
              </a:rPr>
              <a:t>find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5">
                <a:latin typeface="Calibri"/>
                <a:cs typeface="Calibri"/>
              </a:rPr>
              <a:t>number </a:t>
            </a:r>
            <a:r>
              <a:rPr dirty="0" sz="3200">
                <a:latin typeface="Calibri"/>
                <a:cs typeface="Calibri"/>
              </a:rPr>
              <a:t>of which another </a:t>
            </a:r>
            <a:r>
              <a:rPr dirty="0" sz="3200" spc="-5">
                <a:latin typeface="Calibri"/>
                <a:cs typeface="Calibri"/>
              </a:rPr>
              <a:t>number  </a:t>
            </a:r>
            <a:r>
              <a:rPr dirty="0" sz="3200">
                <a:latin typeface="Calibri"/>
                <a:cs typeface="Calibri"/>
              </a:rPr>
              <a:t>is a </a:t>
            </a:r>
            <a:r>
              <a:rPr dirty="0" sz="3200" spc="-15">
                <a:latin typeface="Calibri"/>
                <a:cs typeface="Calibri"/>
              </a:rPr>
              <a:t>percent </a:t>
            </a:r>
            <a:r>
              <a:rPr dirty="0" sz="3200" spc="-70">
                <a:latin typeface="Calibri"/>
                <a:cs typeface="Calibri"/>
              </a:rPr>
              <a:t>of, </a:t>
            </a:r>
            <a:r>
              <a:rPr dirty="0" sz="3200" spc="-5">
                <a:latin typeface="Calibri"/>
                <a:cs typeface="Calibri"/>
              </a:rPr>
              <a:t>divide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5">
                <a:latin typeface="Calibri"/>
                <a:cs typeface="Calibri"/>
              </a:rPr>
              <a:t>number </a:t>
            </a:r>
            <a:r>
              <a:rPr dirty="0" sz="3200" spc="-10">
                <a:latin typeface="Calibri"/>
                <a:cs typeface="Calibri"/>
              </a:rPr>
              <a:t>by </a:t>
            </a:r>
            <a:r>
              <a:rPr dirty="0" sz="3200">
                <a:latin typeface="Calibri"/>
                <a:cs typeface="Calibri"/>
              </a:rPr>
              <a:t>the  </a:t>
            </a:r>
            <a:r>
              <a:rPr dirty="0" sz="3200" spc="-15">
                <a:latin typeface="Calibri"/>
                <a:cs typeface="Calibri"/>
              </a:rPr>
              <a:t>percent.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0">
                <a:latin typeface="Calibri"/>
                <a:cs typeface="Calibri"/>
              </a:rPr>
              <a:t>Example: </a:t>
            </a:r>
            <a:r>
              <a:rPr dirty="0" sz="3200">
                <a:latin typeface="Calibri"/>
                <a:cs typeface="Calibri"/>
              </a:rPr>
              <a:t>30 is 40% of </a:t>
            </a:r>
            <a:r>
              <a:rPr dirty="0" sz="3200" spc="-10">
                <a:latin typeface="Calibri"/>
                <a:cs typeface="Calibri"/>
              </a:rPr>
              <a:t>what</a:t>
            </a:r>
            <a:r>
              <a:rPr dirty="0" sz="320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number?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5">
                <a:latin typeface="Calibri"/>
                <a:cs typeface="Calibri"/>
              </a:rPr>
              <a:t>Convert </a:t>
            </a:r>
            <a:r>
              <a:rPr dirty="0" sz="3200">
                <a:latin typeface="Calibri"/>
                <a:cs typeface="Calibri"/>
              </a:rPr>
              <a:t>40% </a:t>
            </a:r>
            <a:r>
              <a:rPr dirty="0" sz="3200" spc="-25">
                <a:latin typeface="Calibri"/>
                <a:cs typeface="Calibri"/>
              </a:rPr>
              <a:t>to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5">
                <a:latin typeface="Calibri"/>
                <a:cs typeface="Calibri"/>
              </a:rPr>
              <a:t>decimal </a:t>
            </a:r>
            <a:r>
              <a:rPr dirty="0" sz="3200" spc="-20">
                <a:latin typeface="Calibri"/>
                <a:cs typeface="Calibri"/>
              </a:rPr>
              <a:t>form </a:t>
            </a:r>
            <a:r>
              <a:rPr dirty="0" sz="3200" spc="-5">
                <a:latin typeface="Calibri"/>
                <a:cs typeface="Calibri"/>
              </a:rPr>
              <a:t>of</a:t>
            </a:r>
            <a:r>
              <a:rPr dirty="0" sz="3200" spc="35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0.5.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Divide.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9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30 </a:t>
            </a:r>
            <a:r>
              <a:rPr dirty="0" sz="3200">
                <a:latin typeface="Symbol"/>
                <a:cs typeface="Symbol"/>
              </a:rPr>
              <a:t>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>
                <a:latin typeface="Calibri"/>
                <a:cs typeface="Calibri"/>
              </a:rPr>
              <a:t>0.4 =</a:t>
            </a:r>
            <a:r>
              <a:rPr dirty="0" sz="3200" spc="-6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75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41854" y="467690"/>
            <a:ext cx="3860165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0"/>
              <a:t>Fraction </a:t>
            </a:r>
            <a:r>
              <a:rPr dirty="0" spc="5">
                <a:latin typeface="Symbol"/>
                <a:cs typeface="Symbol"/>
              </a:rPr>
              <a:t></a:t>
            </a:r>
            <a:r>
              <a:rPr dirty="0" spc="-160">
                <a:latin typeface="Times New Roman"/>
                <a:cs typeface="Times New Roman"/>
              </a:rPr>
              <a:t> </a:t>
            </a:r>
            <a:r>
              <a:rPr dirty="0" spc="-10"/>
              <a:t>Ratio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642"/>
            <a:ext cx="7776845" cy="14897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45">
                <a:latin typeface="Calibri"/>
                <a:cs typeface="Calibri"/>
              </a:rPr>
              <a:t>To </a:t>
            </a:r>
            <a:r>
              <a:rPr dirty="0" sz="3200" spc="-5">
                <a:latin typeface="Calibri"/>
                <a:cs typeface="Calibri"/>
              </a:rPr>
              <a:t>change </a:t>
            </a:r>
            <a:r>
              <a:rPr dirty="0" sz="3200">
                <a:latin typeface="Calibri"/>
                <a:cs typeface="Calibri"/>
              </a:rPr>
              <a:t>a </a:t>
            </a:r>
            <a:r>
              <a:rPr dirty="0" sz="3200" spc="-10">
                <a:latin typeface="Calibri"/>
                <a:cs typeface="Calibri"/>
              </a:rPr>
              <a:t>fraction </a:t>
            </a:r>
            <a:r>
              <a:rPr dirty="0" sz="3200" spc="-25">
                <a:latin typeface="Calibri"/>
                <a:cs typeface="Calibri"/>
              </a:rPr>
              <a:t>to </a:t>
            </a:r>
            <a:r>
              <a:rPr dirty="0" sz="3200">
                <a:latin typeface="Calibri"/>
                <a:cs typeface="Calibri"/>
              </a:rPr>
              <a:t>a </a:t>
            </a:r>
            <a:r>
              <a:rPr dirty="0" sz="3200" spc="-25">
                <a:latin typeface="Calibri"/>
                <a:cs typeface="Calibri"/>
              </a:rPr>
              <a:t>ratio, </a:t>
            </a:r>
            <a:r>
              <a:rPr dirty="0" sz="3200" spc="-15">
                <a:latin typeface="Calibri"/>
                <a:cs typeface="Calibri"/>
              </a:rPr>
              <a:t>drop </a:t>
            </a:r>
            <a:r>
              <a:rPr dirty="0" sz="3200" spc="-10">
                <a:latin typeface="Calibri"/>
                <a:cs typeface="Calibri"/>
              </a:rPr>
              <a:t>the  fraction </a:t>
            </a:r>
            <a:r>
              <a:rPr dirty="0" sz="3200" spc="-5">
                <a:latin typeface="Calibri"/>
                <a:cs typeface="Calibri"/>
              </a:rPr>
              <a:t>bar </a:t>
            </a:r>
            <a:r>
              <a:rPr dirty="0" sz="3200">
                <a:latin typeface="Calibri"/>
                <a:cs typeface="Calibri"/>
              </a:rPr>
              <a:t>and </a:t>
            </a:r>
            <a:r>
              <a:rPr dirty="0" sz="3200" spc="-10">
                <a:latin typeface="Calibri"/>
                <a:cs typeface="Calibri"/>
              </a:rPr>
              <a:t>write </a:t>
            </a:r>
            <a:r>
              <a:rPr dirty="0" sz="3200" spc="-5">
                <a:latin typeface="Calibri"/>
                <a:cs typeface="Calibri"/>
              </a:rPr>
              <a:t>the </a:t>
            </a:r>
            <a:r>
              <a:rPr dirty="0" sz="3200" spc="-20">
                <a:latin typeface="Calibri"/>
                <a:cs typeface="Calibri"/>
              </a:rPr>
              <a:t>numerator </a:t>
            </a:r>
            <a:r>
              <a:rPr dirty="0" sz="3200">
                <a:latin typeface="Calibri"/>
                <a:cs typeface="Calibri"/>
              </a:rPr>
              <a:t>in </a:t>
            </a:r>
            <a:r>
              <a:rPr dirty="0" sz="3200" spc="-20">
                <a:latin typeface="Calibri"/>
                <a:cs typeface="Calibri"/>
              </a:rPr>
              <a:t>front  </a:t>
            </a:r>
            <a:r>
              <a:rPr dirty="0" sz="3200" spc="-5">
                <a:latin typeface="Calibri"/>
                <a:cs typeface="Calibri"/>
              </a:rPr>
              <a:t>of the </a:t>
            </a:r>
            <a:r>
              <a:rPr dirty="0" sz="3200" spc="-10">
                <a:latin typeface="Calibri"/>
                <a:cs typeface="Calibri"/>
              </a:rPr>
              <a:t>denominator </a:t>
            </a:r>
            <a:r>
              <a:rPr dirty="0" sz="3200" spc="-20">
                <a:latin typeface="Calibri"/>
                <a:cs typeface="Calibri"/>
              </a:rPr>
              <a:t>separated </a:t>
            </a:r>
            <a:r>
              <a:rPr dirty="0" sz="3200" spc="-5">
                <a:latin typeface="Calibri"/>
                <a:cs typeface="Calibri"/>
              </a:rPr>
              <a:t>by </a:t>
            </a:r>
            <a:r>
              <a:rPr dirty="0" sz="3200">
                <a:latin typeface="Calibri"/>
                <a:cs typeface="Calibri"/>
              </a:rPr>
              <a:t>a</a:t>
            </a:r>
            <a:r>
              <a:rPr dirty="0" sz="3200" spc="2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colon.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3899153"/>
            <a:ext cx="2139315" cy="513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0">
                <a:latin typeface="Calibri"/>
                <a:cs typeface="Calibri"/>
              </a:rPr>
              <a:t>Example:</a:t>
            </a:r>
            <a:r>
              <a:rPr dirty="0" sz="3200" spc="-55">
                <a:latin typeface="Calibri"/>
                <a:cs typeface="Calibri"/>
              </a:rPr>
              <a:t> </a:t>
            </a:r>
            <a:r>
              <a:rPr dirty="0" baseline="43735" sz="3525" spc="75">
                <a:latin typeface="Cambria Math"/>
                <a:cs typeface="Cambria Math"/>
              </a:rPr>
              <a:t>3</a:t>
            </a:r>
            <a:endParaRPr baseline="43735" sz="3525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477770" y="4213097"/>
            <a:ext cx="197485" cy="3822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350" spc="50">
                <a:latin typeface="Cambria Math"/>
                <a:cs typeface="Cambria Math"/>
              </a:rPr>
              <a:t>5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490216" y="4202429"/>
            <a:ext cx="172720" cy="0"/>
          </a:xfrm>
          <a:custGeom>
            <a:avLst/>
            <a:gdLst/>
            <a:ahLst/>
            <a:cxnLst/>
            <a:rect l="l" t="t" r="r" b="b"/>
            <a:pathLst>
              <a:path w="172719" h="0">
                <a:moveTo>
                  <a:pt x="0" y="0"/>
                </a:moveTo>
                <a:lnTo>
                  <a:pt x="172212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535940" y="5170423"/>
            <a:ext cx="4633595" cy="513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The </a:t>
            </a:r>
            <a:r>
              <a:rPr dirty="0" sz="3200" spc="-10">
                <a:latin typeface="Calibri"/>
                <a:cs typeface="Calibri"/>
              </a:rPr>
              <a:t>equivalent </a:t>
            </a:r>
            <a:r>
              <a:rPr dirty="0" sz="3200" spc="-20">
                <a:latin typeface="Calibri"/>
                <a:cs typeface="Calibri"/>
              </a:rPr>
              <a:t>ratio </a:t>
            </a:r>
            <a:r>
              <a:rPr dirty="0" sz="3200">
                <a:latin typeface="Calibri"/>
                <a:cs typeface="Calibri"/>
              </a:rPr>
              <a:t>is</a:t>
            </a:r>
            <a:r>
              <a:rPr dirty="0" sz="3200" spc="-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3:5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41854" y="467690"/>
            <a:ext cx="3860165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0"/>
              <a:t>Ratio </a:t>
            </a:r>
            <a:r>
              <a:rPr dirty="0" spc="5">
                <a:latin typeface="Symbol"/>
                <a:cs typeface="Symbol"/>
              </a:rPr>
              <a:t></a:t>
            </a:r>
            <a:r>
              <a:rPr dirty="0" spc="-165">
                <a:latin typeface="Times New Roman"/>
                <a:cs typeface="Times New Roman"/>
              </a:rPr>
              <a:t> </a:t>
            </a:r>
            <a:r>
              <a:rPr dirty="0" spc="-10"/>
              <a:t>Fraction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58874"/>
            <a:ext cx="7984490" cy="2904490"/>
          </a:xfrm>
          <a:prstGeom prst="rect">
            <a:avLst/>
          </a:prstGeom>
        </p:spPr>
        <p:txBody>
          <a:bodyPr wrap="square" lIns="0" tIns="62230" rIns="0" bIns="0" rtlCol="0" vert="horz">
            <a:spAutoFit/>
          </a:bodyPr>
          <a:lstStyle/>
          <a:p>
            <a:pPr marL="355600" marR="5080" indent="-342900">
              <a:lnSpc>
                <a:spcPct val="90000"/>
              </a:lnSpc>
              <a:spcBef>
                <a:spcPts val="49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45">
                <a:latin typeface="Calibri"/>
                <a:cs typeface="Calibri"/>
              </a:rPr>
              <a:t>To </a:t>
            </a:r>
            <a:r>
              <a:rPr dirty="0" sz="3200" spc="-5">
                <a:latin typeface="Calibri"/>
                <a:cs typeface="Calibri"/>
              </a:rPr>
              <a:t>change </a:t>
            </a:r>
            <a:r>
              <a:rPr dirty="0" sz="3200">
                <a:latin typeface="Calibri"/>
                <a:cs typeface="Calibri"/>
              </a:rPr>
              <a:t>a </a:t>
            </a:r>
            <a:r>
              <a:rPr dirty="0" sz="3200" spc="-20">
                <a:latin typeface="Calibri"/>
                <a:cs typeface="Calibri"/>
              </a:rPr>
              <a:t>ratio to </a:t>
            </a:r>
            <a:r>
              <a:rPr dirty="0" sz="3200">
                <a:latin typeface="Calibri"/>
                <a:cs typeface="Calibri"/>
              </a:rPr>
              <a:t>a </a:t>
            </a:r>
            <a:r>
              <a:rPr dirty="0" sz="3200" spc="-10">
                <a:latin typeface="Calibri"/>
                <a:cs typeface="Calibri"/>
              </a:rPr>
              <a:t>fraction, </a:t>
            </a:r>
            <a:r>
              <a:rPr dirty="0" sz="3200" spc="-15">
                <a:latin typeface="Calibri"/>
                <a:cs typeface="Calibri"/>
              </a:rPr>
              <a:t>drop </a:t>
            </a:r>
            <a:r>
              <a:rPr dirty="0" sz="3200" spc="-5">
                <a:latin typeface="Calibri"/>
                <a:cs typeface="Calibri"/>
              </a:rPr>
              <a:t>the </a:t>
            </a:r>
            <a:r>
              <a:rPr dirty="0" sz="3200" spc="-10">
                <a:latin typeface="Calibri"/>
                <a:cs typeface="Calibri"/>
              </a:rPr>
              <a:t>colon.  </a:t>
            </a:r>
            <a:r>
              <a:rPr dirty="0" sz="3200" spc="-5">
                <a:latin typeface="Calibri"/>
                <a:cs typeface="Calibri"/>
              </a:rPr>
              <a:t>The </a:t>
            </a:r>
            <a:r>
              <a:rPr dirty="0" sz="3200" spc="-25">
                <a:latin typeface="Calibri"/>
                <a:cs typeface="Calibri"/>
              </a:rPr>
              <a:t>first </a:t>
            </a:r>
            <a:r>
              <a:rPr dirty="0" sz="3200" spc="-5">
                <a:latin typeface="Calibri"/>
                <a:cs typeface="Calibri"/>
              </a:rPr>
              <a:t>number </a:t>
            </a:r>
            <a:r>
              <a:rPr dirty="0" sz="3200">
                <a:latin typeface="Calibri"/>
                <a:cs typeface="Calibri"/>
              </a:rPr>
              <a:t>is the </a:t>
            </a:r>
            <a:r>
              <a:rPr dirty="0" sz="3200" spc="-20">
                <a:latin typeface="Calibri"/>
                <a:cs typeface="Calibri"/>
              </a:rPr>
              <a:t>numerator </a:t>
            </a:r>
            <a:r>
              <a:rPr dirty="0" sz="3200">
                <a:latin typeface="Calibri"/>
                <a:cs typeface="Calibri"/>
              </a:rPr>
              <a:t>of </a:t>
            </a:r>
            <a:r>
              <a:rPr dirty="0" sz="3200" spc="-10">
                <a:latin typeface="Calibri"/>
                <a:cs typeface="Calibri"/>
              </a:rPr>
              <a:t>the  fraction, </a:t>
            </a:r>
            <a:r>
              <a:rPr dirty="0" sz="3200">
                <a:latin typeface="Calibri"/>
                <a:cs typeface="Calibri"/>
              </a:rPr>
              <a:t>and the </a:t>
            </a:r>
            <a:r>
              <a:rPr dirty="0" sz="3200" spc="-10">
                <a:latin typeface="Calibri"/>
                <a:cs typeface="Calibri"/>
              </a:rPr>
              <a:t>second </a:t>
            </a:r>
            <a:r>
              <a:rPr dirty="0" sz="3200" spc="-5">
                <a:latin typeface="Calibri"/>
                <a:cs typeface="Calibri"/>
              </a:rPr>
              <a:t>number </a:t>
            </a:r>
            <a:r>
              <a:rPr dirty="0" sz="3200">
                <a:latin typeface="Calibri"/>
                <a:cs typeface="Calibri"/>
              </a:rPr>
              <a:t>is the  </a:t>
            </a:r>
            <a:r>
              <a:rPr dirty="0" sz="3200" spc="-35">
                <a:latin typeface="Calibri"/>
                <a:cs typeface="Calibri"/>
              </a:rPr>
              <a:t>denominator.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"/>
              <a:buChar char="•"/>
            </a:pPr>
            <a:endParaRPr sz="4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0">
                <a:latin typeface="Calibri"/>
                <a:cs typeface="Calibri"/>
              </a:rPr>
              <a:t>Example:</a:t>
            </a:r>
            <a:r>
              <a:rPr dirty="0" sz="3200" spc="5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4:5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136260" y="5034534"/>
            <a:ext cx="197485" cy="3822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350" spc="50">
                <a:latin typeface="Cambria Math"/>
                <a:cs typeface="Cambria Math"/>
              </a:rPr>
              <a:t>4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148071" y="5465826"/>
            <a:ext cx="172720" cy="0"/>
          </a:xfrm>
          <a:custGeom>
            <a:avLst/>
            <a:gdLst/>
            <a:ahLst/>
            <a:cxnLst/>
            <a:rect l="l" t="t" r="r" b="b"/>
            <a:pathLst>
              <a:path w="172720" h="0">
                <a:moveTo>
                  <a:pt x="0" y="0"/>
                </a:moveTo>
                <a:lnTo>
                  <a:pt x="172212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535940" y="5162803"/>
            <a:ext cx="4900930" cy="513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The </a:t>
            </a:r>
            <a:r>
              <a:rPr dirty="0" sz="3200" spc="-10">
                <a:latin typeface="Calibri"/>
                <a:cs typeface="Calibri"/>
              </a:rPr>
              <a:t>equivalent fraction </a:t>
            </a:r>
            <a:r>
              <a:rPr dirty="0" sz="3200">
                <a:latin typeface="Calibri"/>
                <a:cs typeface="Calibri"/>
              </a:rPr>
              <a:t>is</a:t>
            </a:r>
            <a:r>
              <a:rPr dirty="0" sz="3200" spc="-5">
                <a:latin typeface="Calibri"/>
                <a:cs typeface="Calibri"/>
              </a:rPr>
              <a:t> </a:t>
            </a:r>
            <a:r>
              <a:rPr dirty="0" baseline="-37825" sz="3525" spc="37">
                <a:latin typeface="Cambria Math"/>
                <a:cs typeface="Cambria Math"/>
              </a:rPr>
              <a:t>5</a:t>
            </a:r>
            <a:r>
              <a:rPr dirty="0" sz="3200" spc="25">
                <a:latin typeface="Calibri"/>
                <a:cs typeface="Calibri"/>
              </a:rPr>
              <a:t>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79345" y="467690"/>
            <a:ext cx="4385310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0"/>
              <a:t>Fraction</a:t>
            </a:r>
            <a:r>
              <a:rPr dirty="0" spc="-10">
                <a:latin typeface="Symbol"/>
                <a:cs typeface="Symbol"/>
              </a:rPr>
              <a:t></a:t>
            </a:r>
            <a:r>
              <a:rPr dirty="0" spc="-165">
                <a:latin typeface="Times New Roman"/>
                <a:cs typeface="Times New Roman"/>
              </a:rPr>
              <a:t> </a:t>
            </a:r>
            <a:r>
              <a:rPr dirty="0" spc="-5"/>
              <a:t>Decimal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642"/>
            <a:ext cx="7698740" cy="10020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45">
                <a:latin typeface="Calibri"/>
                <a:cs typeface="Calibri"/>
              </a:rPr>
              <a:t>To </a:t>
            </a:r>
            <a:r>
              <a:rPr dirty="0" sz="3200" spc="-15">
                <a:latin typeface="Calibri"/>
                <a:cs typeface="Calibri"/>
              </a:rPr>
              <a:t>convert </a:t>
            </a:r>
            <a:r>
              <a:rPr dirty="0" sz="3200">
                <a:latin typeface="Calibri"/>
                <a:cs typeface="Calibri"/>
              </a:rPr>
              <a:t>a </a:t>
            </a:r>
            <a:r>
              <a:rPr dirty="0" sz="3200" spc="-10">
                <a:latin typeface="Calibri"/>
                <a:cs typeface="Calibri"/>
              </a:rPr>
              <a:t>fraction </a:t>
            </a:r>
            <a:r>
              <a:rPr dirty="0" sz="3200" spc="-20">
                <a:latin typeface="Calibri"/>
                <a:cs typeface="Calibri"/>
              </a:rPr>
              <a:t>to </a:t>
            </a:r>
            <a:r>
              <a:rPr dirty="0" sz="3200">
                <a:latin typeface="Calibri"/>
                <a:cs typeface="Calibri"/>
              </a:rPr>
              <a:t>a </a:t>
            </a:r>
            <a:r>
              <a:rPr dirty="0" sz="3200" spc="-5">
                <a:latin typeface="Calibri"/>
                <a:cs typeface="Calibri"/>
              </a:rPr>
              <a:t>decimal, divide </a:t>
            </a:r>
            <a:r>
              <a:rPr dirty="0" sz="3200">
                <a:latin typeface="Calibri"/>
                <a:cs typeface="Calibri"/>
              </a:rPr>
              <a:t>the  </a:t>
            </a:r>
            <a:r>
              <a:rPr dirty="0" sz="3200" spc="-20">
                <a:latin typeface="Calibri"/>
                <a:cs typeface="Calibri"/>
              </a:rPr>
              <a:t>numerator </a:t>
            </a:r>
            <a:r>
              <a:rPr dirty="0" sz="3200" spc="-5">
                <a:latin typeface="Calibri"/>
                <a:cs typeface="Calibri"/>
              </a:rPr>
              <a:t>by the</a:t>
            </a:r>
            <a:r>
              <a:rPr dirty="0" sz="3200" spc="5">
                <a:latin typeface="Calibri"/>
                <a:cs typeface="Calibri"/>
              </a:rPr>
              <a:t> </a:t>
            </a:r>
            <a:r>
              <a:rPr dirty="0" sz="3200" spc="-40">
                <a:latin typeface="Calibri"/>
                <a:cs typeface="Calibri"/>
              </a:rPr>
              <a:t>denominator.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3408045"/>
            <a:ext cx="2225040" cy="5137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  <a:tab pos="2039620" algn="l"/>
              </a:tabLst>
            </a:pPr>
            <a:r>
              <a:rPr dirty="0" sz="3200" spc="-5">
                <a:latin typeface="Calibri"/>
                <a:cs typeface="Calibri"/>
              </a:rPr>
              <a:t>E</a:t>
            </a:r>
            <a:r>
              <a:rPr dirty="0" sz="3200" spc="-60">
                <a:latin typeface="Calibri"/>
                <a:cs typeface="Calibri"/>
              </a:rPr>
              <a:t>x</a:t>
            </a:r>
            <a:r>
              <a:rPr dirty="0" sz="3200">
                <a:latin typeface="Calibri"/>
                <a:cs typeface="Calibri"/>
              </a:rPr>
              <a:t>amp</a:t>
            </a:r>
            <a:r>
              <a:rPr dirty="0" sz="3200" spc="-10">
                <a:latin typeface="Calibri"/>
                <a:cs typeface="Calibri"/>
              </a:rPr>
              <a:t>l</a:t>
            </a:r>
            <a:r>
              <a:rPr dirty="0" sz="3200">
                <a:latin typeface="Calibri"/>
                <a:cs typeface="Calibri"/>
              </a:rPr>
              <a:t>e:</a:t>
            </a:r>
            <a:r>
              <a:rPr dirty="0" sz="3200">
                <a:latin typeface="Calibri"/>
                <a:cs typeface="Calibri"/>
              </a:rPr>
              <a:t>	</a:t>
            </a:r>
            <a:r>
              <a:rPr dirty="0" baseline="43735" sz="3525" spc="75">
                <a:latin typeface="Cambria Math"/>
                <a:cs typeface="Cambria Math"/>
              </a:rPr>
              <a:t>7</a:t>
            </a:r>
            <a:endParaRPr baseline="43735" sz="3525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477770" y="3721989"/>
            <a:ext cx="370205" cy="3822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350" spc="50">
                <a:latin typeface="Cambria Math"/>
                <a:cs typeface="Cambria Math"/>
              </a:rPr>
              <a:t>10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490216" y="3711702"/>
            <a:ext cx="342900" cy="0"/>
          </a:xfrm>
          <a:custGeom>
            <a:avLst/>
            <a:gdLst/>
            <a:ahLst/>
            <a:cxnLst/>
            <a:rect l="l" t="t" r="r" b="b"/>
            <a:pathLst>
              <a:path w="342900" h="0">
                <a:moveTo>
                  <a:pt x="0" y="0"/>
                </a:moveTo>
                <a:lnTo>
                  <a:pt x="342900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535940" y="4684014"/>
            <a:ext cx="2297430" cy="513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>
                <a:latin typeface="Calibri"/>
                <a:cs typeface="Calibri"/>
              </a:rPr>
              <a:t>7 </a:t>
            </a:r>
            <a:r>
              <a:rPr dirty="0" sz="3200">
                <a:latin typeface="Symbol"/>
                <a:cs typeface="Symbol"/>
              </a:rPr>
              <a:t>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>
                <a:latin typeface="Calibri"/>
                <a:cs typeface="Calibri"/>
              </a:rPr>
              <a:t>10 =</a:t>
            </a:r>
            <a:r>
              <a:rPr dirty="0" sz="3200" spc="-15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0.7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15336" y="467690"/>
            <a:ext cx="4512945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Decimal </a:t>
            </a:r>
            <a:r>
              <a:rPr dirty="0" spc="5">
                <a:latin typeface="Symbol"/>
                <a:cs typeface="Symbol"/>
              </a:rPr>
              <a:t></a:t>
            </a:r>
            <a:r>
              <a:rPr dirty="0" spc="-165">
                <a:latin typeface="Times New Roman"/>
                <a:cs typeface="Times New Roman"/>
              </a:rPr>
              <a:t> </a:t>
            </a:r>
            <a:r>
              <a:rPr dirty="0" spc="-10"/>
              <a:t>Fraction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642"/>
            <a:ext cx="7838440" cy="43192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69469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45">
                <a:latin typeface="Calibri"/>
                <a:cs typeface="Calibri"/>
              </a:rPr>
              <a:t>To </a:t>
            </a:r>
            <a:r>
              <a:rPr dirty="0" sz="3200" spc="-15">
                <a:latin typeface="Calibri"/>
                <a:cs typeface="Calibri"/>
              </a:rPr>
              <a:t>convert </a:t>
            </a:r>
            <a:r>
              <a:rPr dirty="0" sz="3200">
                <a:latin typeface="Calibri"/>
                <a:cs typeface="Calibri"/>
              </a:rPr>
              <a:t>a </a:t>
            </a:r>
            <a:r>
              <a:rPr dirty="0" sz="3200" spc="-5">
                <a:latin typeface="Calibri"/>
                <a:cs typeface="Calibri"/>
              </a:rPr>
              <a:t>decimal </a:t>
            </a:r>
            <a:r>
              <a:rPr dirty="0" sz="3200" spc="-20">
                <a:latin typeface="Calibri"/>
                <a:cs typeface="Calibri"/>
              </a:rPr>
              <a:t>to </a:t>
            </a:r>
            <a:r>
              <a:rPr dirty="0" sz="3200">
                <a:latin typeface="Calibri"/>
                <a:cs typeface="Calibri"/>
              </a:rPr>
              <a:t>a </a:t>
            </a:r>
            <a:r>
              <a:rPr dirty="0" sz="3200" spc="-10">
                <a:latin typeface="Calibri"/>
                <a:cs typeface="Calibri"/>
              </a:rPr>
              <a:t>fraction, </a:t>
            </a:r>
            <a:r>
              <a:rPr dirty="0" sz="3200" spc="-5">
                <a:latin typeface="Calibri"/>
                <a:cs typeface="Calibri"/>
              </a:rPr>
              <a:t>decide  what place the decimal </a:t>
            </a:r>
            <a:r>
              <a:rPr dirty="0" sz="3200" spc="-10">
                <a:latin typeface="Calibri"/>
                <a:cs typeface="Calibri"/>
              </a:rPr>
              <a:t>goes</a:t>
            </a:r>
            <a:r>
              <a:rPr dirty="0" sz="3200" spc="-15">
                <a:latin typeface="Calibri"/>
                <a:cs typeface="Calibri"/>
              </a:rPr>
              <a:t> </a:t>
            </a:r>
            <a:r>
              <a:rPr dirty="0" sz="3200" spc="-20">
                <a:latin typeface="Calibri"/>
                <a:cs typeface="Calibri"/>
              </a:rPr>
              <a:t>to.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"/>
              <a:buChar char="•"/>
            </a:pPr>
            <a:endParaRPr sz="46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The digits of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5">
                <a:latin typeface="Calibri"/>
                <a:cs typeface="Calibri"/>
              </a:rPr>
              <a:t>decimal </a:t>
            </a:r>
            <a:r>
              <a:rPr dirty="0" sz="3200" spc="-15">
                <a:latin typeface="Calibri"/>
                <a:cs typeface="Calibri"/>
              </a:rPr>
              <a:t>are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50">
                <a:latin typeface="Calibri"/>
                <a:cs typeface="Calibri"/>
              </a:rPr>
              <a:t>numerator.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"/>
              <a:buChar char="•"/>
            </a:pPr>
            <a:endParaRPr sz="465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The place the decimal </a:t>
            </a:r>
            <a:r>
              <a:rPr dirty="0" sz="3200" spc="-10">
                <a:latin typeface="Calibri"/>
                <a:cs typeface="Calibri"/>
              </a:rPr>
              <a:t>goes </a:t>
            </a:r>
            <a:r>
              <a:rPr dirty="0" sz="3200" spc="-25">
                <a:latin typeface="Calibri"/>
                <a:cs typeface="Calibri"/>
              </a:rPr>
              <a:t>to </a:t>
            </a:r>
            <a:r>
              <a:rPr dirty="0" sz="3200" spc="-5">
                <a:latin typeface="Calibri"/>
                <a:cs typeface="Calibri"/>
              </a:rPr>
              <a:t>corresponds </a:t>
            </a:r>
            <a:r>
              <a:rPr dirty="0" sz="3200" spc="-25">
                <a:latin typeface="Calibri"/>
                <a:cs typeface="Calibri"/>
              </a:rPr>
              <a:t>to 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40">
                <a:latin typeface="Calibri"/>
                <a:cs typeface="Calibri"/>
              </a:rPr>
              <a:t>denominator. </a:t>
            </a:r>
            <a:r>
              <a:rPr dirty="0" sz="3200" spc="-5">
                <a:latin typeface="Calibri"/>
                <a:cs typeface="Calibri"/>
              </a:rPr>
              <a:t>The </a:t>
            </a:r>
            <a:r>
              <a:rPr dirty="0" sz="3200" spc="-10">
                <a:latin typeface="Calibri"/>
                <a:cs typeface="Calibri"/>
              </a:rPr>
              <a:t>denominator </a:t>
            </a:r>
            <a:r>
              <a:rPr dirty="0" sz="3200">
                <a:latin typeface="Calibri"/>
                <a:cs typeface="Calibri"/>
              </a:rPr>
              <a:t>will the  </a:t>
            </a:r>
            <a:r>
              <a:rPr dirty="0" sz="3200" spc="-15">
                <a:latin typeface="Calibri"/>
                <a:cs typeface="Calibri"/>
              </a:rPr>
              <a:t>appropriate </a:t>
            </a:r>
            <a:r>
              <a:rPr dirty="0" sz="3200" spc="-5">
                <a:latin typeface="Calibri"/>
                <a:cs typeface="Calibri"/>
              </a:rPr>
              <a:t>multiple </a:t>
            </a:r>
            <a:r>
              <a:rPr dirty="0" sz="3200">
                <a:latin typeface="Calibri"/>
                <a:cs typeface="Calibri"/>
              </a:rPr>
              <a:t>of</a:t>
            </a:r>
            <a:r>
              <a:rPr dirty="0" sz="3200" spc="5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10.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E</a:t>
            </a:r>
            <a:r>
              <a:rPr dirty="0" spc="-85"/>
              <a:t>x</a:t>
            </a:r>
            <a:r>
              <a:rPr dirty="0"/>
              <a:t>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642"/>
            <a:ext cx="7930515" cy="26606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0">
                <a:latin typeface="Calibri"/>
                <a:cs typeface="Calibri"/>
              </a:rPr>
              <a:t>Example:</a:t>
            </a:r>
            <a:r>
              <a:rPr dirty="0" sz="3200" spc="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0.51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"/>
              <a:buChar char="•"/>
            </a:pPr>
            <a:endParaRPr sz="465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This decimal goes </a:t>
            </a:r>
            <a:r>
              <a:rPr dirty="0" sz="3200" spc="-25">
                <a:latin typeface="Calibri"/>
                <a:cs typeface="Calibri"/>
              </a:rPr>
              <a:t>to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10">
                <a:latin typeface="Calibri"/>
                <a:cs typeface="Calibri"/>
              </a:rPr>
              <a:t>hundredths </a:t>
            </a:r>
            <a:r>
              <a:rPr dirty="0" sz="3200" spc="-5">
                <a:latin typeface="Calibri"/>
                <a:cs typeface="Calibri"/>
              </a:rPr>
              <a:t>place. So 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10">
                <a:latin typeface="Calibri"/>
                <a:cs typeface="Calibri"/>
              </a:rPr>
              <a:t>corresponding fraction </a:t>
            </a:r>
            <a:r>
              <a:rPr dirty="0" sz="3200">
                <a:latin typeface="Calibri"/>
                <a:cs typeface="Calibri"/>
              </a:rPr>
              <a:t>will </a:t>
            </a:r>
            <a:r>
              <a:rPr dirty="0" sz="3200" spc="-25">
                <a:latin typeface="Calibri"/>
                <a:cs typeface="Calibri"/>
              </a:rPr>
              <a:t>have </a:t>
            </a:r>
            <a:r>
              <a:rPr dirty="0" sz="3200">
                <a:latin typeface="Calibri"/>
                <a:cs typeface="Calibri"/>
              </a:rPr>
              <a:t>a  </a:t>
            </a:r>
            <a:r>
              <a:rPr dirty="0" sz="3200" spc="-10">
                <a:latin typeface="Calibri"/>
                <a:cs typeface="Calibri"/>
              </a:rPr>
              <a:t>denominator </a:t>
            </a:r>
            <a:r>
              <a:rPr dirty="0" sz="3200" spc="-5">
                <a:latin typeface="Calibri"/>
                <a:cs typeface="Calibri"/>
              </a:rPr>
              <a:t>of</a:t>
            </a:r>
            <a:r>
              <a:rPr dirty="0" sz="3200" spc="15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100.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5078729"/>
            <a:ext cx="168275" cy="513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200">
                <a:latin typeface="Arial"/>
                <a:cs typeface="Arial"/>
              </a:rPr>
              <a:t>•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64488" y="4950714"/>
            <a:ext cx="370205" cy="3822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350" spc="50">
                <a:latin typeface="Cambria Math"/>
                <a:cs typeface="Cambria Math"/>
              </a:rPr>
              <a:t>51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78839" y="5392928"/>
            <a:ext cx="542290" cy="3822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350" spc="50">
                <a:latin typeface="Cambria Math"/>
                <a:cs typeface="Cambria Math"/>
              </a:rPr>
              <a:t>100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891539" y="5382005"/>
            <a:ext cx="515620" cy="0"/>
          </a:xfrm>
          <a:custGeom>
            <a:avLst/>
            <a:gdLst/>
            <a:ahLst/>
            <a:cxnLst/>
            <a:rect l="l" t="t" r="r" b="b"/>
            <a:pathLst>
              <a:path w="515619" h="0">
                <a:moveTo>
                  <a:pt x="0" y="0"/>
                </a:moveTo>
                <a:lnTo>
                  <a:pt x="515112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74773" y="467690"/>
            <a:ext cx="4394200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25"/>
              <a:t>Percent </a:t>
            </a:r>
            <a:r>
              <a:rPr dirty="0" spc="5">
                <a:latin typeface="Symbol"/>
                <a:cs typeface="Symbol"/>
              </a:rPr>
              <a:t></a:t>
            </a:r>
            <a:r>
              <a:rPr dirty="0" spc="-185">
                <a:latin typeface="Times New Roman"/>
                <a:cs typeface="Times New Roman"/>
              </a:rPr>
              <a:t> </a:t>
            </a:r>
            <a:r>
              <a:rPr dirty="0" spc="-5"/>
              <a:t>Decimal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642"/>
            <a:ext cx="7781290" cy="3830954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323215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45">
                <a:latin typeface="Calibri"/>
                <a:cs typeface="Calibri"/>
              </a:rPr>
              <a:t>To </a:t>
            </a:r>
            <a:r>
              <a:rPr dirty="0" sz="3200" spc="-15">
                <a:latin typeface="Calibri"/>
                <a:cs typeface="Calibri"/>
              </a:rPr>
              <a:t>convert </a:t>
            </a:r>
            <a:r>
              <a:rPr dirty="0" sz="3200">
                <a:latin typeface="Calibri"/>
                <a:cs typeface="Calibri"/>
              </a:rPr>
              <a:t>a </a:t>
            </a:r>
            <a:r>
              <a:rPr dirty="0" sz="3200" spc="-15">
                <a:latin typeface="Calibri"/>
                <a:cs typeface="Calibri"/>
              </a:rPr>
              <a:t>percent </a:t>
            </a:r>
            <a:r>
              <a:rPr dirty="0" sz="3200" spc="-20">
                <a:latin typeface="Calibri"/>
                <a:cs typeface="Calibri"/>
              </a:rPr>
              <a:t>to </a:t>
            </a:r>
            <a:r>
              <a:rPr dirty="0" sz="3200">
                <a:latin typeface="Calibri"/>
                <a:cs typeface="Calibri"/>
              </a:rPr>
              <a:t>a </a:t>
            </a:r>
            <a:r>
              <a:rPr dirty="0" sz="3200" spc="-5">
                <a:latin typeface="Calibri"/>
                <a:cs typeface="Calibri"/>
              </a:rPr>
              <a:t>decimal, </a:t>
            </a:r>
            <a:r>
              <a:rPr dirty="0" sz="3200" spc="-15">
                <a:latin typeface="Calibri"/>
                <a:cs typeface="Calibri"/>
              </a:rPr>
              <a:t>drop </a:t>
            </a:r>
            <a:r>
              <a:rPr dirty="0" sz="3200" spc="-10">
                <a:latin typeface="Calibri"/>
                <a:cs typeface="Calibri"/>
              </a:rPr>
              <a:t>the  </a:t>
            </a:r>
            <a:r>
              <a:rPr dirty="0" sz="3200" spc="-15">
                <a:latin typeface="Calibri"/>
                <a:cs typeface="Calibri"/>
              </a:rPr>
              <a:t>percent</a:t>
            </a:r>
            <a:r>
              <a:rPr dirty="0" sz="3200" spc="-5">
                <a:latin typeface="Calibri"/>
                <a:cs typeface="Calibri"/>
              </a:rPr>
              <a:t> sign.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"/>
              <a:buChar char="•"/>
            </a:pPr>
            <a:endParaRPr sz="465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>
                <a:latin typeface="Calibri"/>
                <a:cs typeface="Calibri"/>
              </a:rPr>
              <a:t>If </a:t>
            </a:r>
            <a:r>
              <a:rPr dirty="0" sz="3200" spc="-10">
                <a:latin typeface="Calibri"/>
                <a:cs typeface="Calibri"/>
              </a:rPr>
              <a:t>there </a:t>
            </a:r>
            <a:r>
              <a:rPr dirty="0" sz="3200">
                <a:latin typeface="Calibri"/>
                <a:cs typeface="Calibri"/>
              </a:rPr>
              <a:t>is </a:t>
            </a:r>
            <a:r>
              <a:rPr dirty="0" sz="3200" spc="-5">
                <a:latin typeface="Calibri"/>
                <a:cs typeface="Calibri"/>
              </a:rPr>
              <a:t>no decimal </a:t>
            </a:r>
            <a:r>
              <a:rPr dirty="0" sz="3200">
                <a:latin typeface="Calibri"/>
                <a:cs typeface="Calibri"/>
              </a:rPr>
              <a:t>in the </a:t>
            </a:r>
            <a:r>
              <a:rPr dirty="0" sz="3200" spc="-45">
                <a:latin typeface="Calibri"/>
                <a:cs typeface="Calibri"/>
              </a:rPr>
              <a:t>number, </a:t>
            </a:r>
            <a:r>
              <a:rPr dirty="0" sz="3200">
                <a:latin typeface="Calibri"/>
                <a:cs typeface="Calibri"/>
              </a:rPr>
              <a:t>add </a:t>
            </a:r>
            <a:r>
              <a:rPr dirty="0" sz="3200" spc="-5">
                <a:latin typeface="Calibri"/>
                <a:cs typeface="Calibri"/>
              </a:rPr>
              <a:t>one  </a:t>
            </a:r>
            <a:r>
              <a:rPr dirty="0" sz="3200" spc="-15">
                <a:latin typeface="Calibri"/>
                <a:cs typeface="Calibri"/>
              </a:rPr>
              <a:t>at </a:t>
            </a:r>
            <a:r>
              <a:rPr dirty="0" sz="3200">
                <a:latin typeface="Calibri"/>
                <a:cs typeface="Calibri"/>
              </a:rPr>
              <a:t>the</a:t>
            </a:r>
            <a:r>
              <a:rPr dirty="0" sz="3200" spc="10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end.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"/>
              <a:buChar char="•"/>
            </a:pPr>
            <a:endParaRPr sz="46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5">
                <a:latin typeface="Calibri"/>
                <a:cs typeface="Calibri"/>
              </a:rPr>
              <a:t>Move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5">
                <a:latin typeface="Calibri"/>
                <a:cs typeface="Calibri"/>
              </a:rPr>
              <a:t>decimal </a:t>
            </a:r>
            <a:r>
              <a:rPr dirty="0" sz="3200" spc="-25">
                <a:latin typeface="Calibri"/>
                <a:cs typeface="Calibri"/>
              </a:rPr>
              <a:t>forward </a:t>
            </a:r>
            <a:r>
              <a:rPr dirty="0" sz="3200" spc="-10">
                <a:latin typeface="Calibri"/>
                <a:cs typeface="Calibri"/>
              </a:rPr>
              <a:t>two</a:t>
            </a:r>
            <a:r>
              <a:rPr dirty="0" sz="3200" spc="15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places.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61053" y="461594"/>
            <a:ext cx="1422400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R</a:t>
            </a:r>
            <a:r>
              <a:rPr dirty="0" spc="-40"/>
              <a:t>a</a:t>
            </a:r>
            <a:r>
              <a:rPr dirty="0"/>
              <a:t>tios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642"/>
            <a:ext cx="7965440" cy="31483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16129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0">
                <a:latin typeface="Calibri"/>
                <a:cs typeface="Calibri"/>
              </a:rPr>
              <a:t>Ratios </a:t>
            </a:r>
            <a:r>
              <a:rPr dirty="0" sz="3200" spc="-15">
                <a:latin typeface="Calibri"/>
                <a:cs typeface="Calibri"/>
              </a:rPr>
              <a:t>are </a:t>
            </a:r>
            <a:r>
              <a:rPr dirty="0" sz="3200" spc="-5">
                <a:latin typeface="Calibri"/>
                <a:cs typeface="Calibri"/>
              </a:rPr>
              <a:t>numerical </a:t>
            </a:r>
            <a:r>
              <a:rPr dirty="0" sz="3200" spc="-10">
                <a:latin typeface="Calibri"/>
                <a:cs typeface="Calibri"/>
              </a:rPr>
              <a:t>relationships </a:t>
            </a:r>
            <a:r>
              <a:rPr dirty="0" sz="3200" spc="-5">
                <a:latin typeface="Calibri"/>
                <a:cs typeface="Calibri"/>
              </a:rPr>
              <a:t>comparing  one </a:t>
            </a:r>
            <a:r>
              <a:rPr dirty="0" sz="3200" spc="-10">
                <a:latin typeface="Calibri"/>
                <a:cs typeface="Calibri"/>
              </a:rPr>
              <a:t>value </a:t>
            </a:r>
            <a:r>
              <a:rPr dirty="0" sz="3200" spc="-20">
                <a:latin typeface="Calibri"/>
                <a:cs typeface="Calibri"/>
              </a:rPr>
              <a:t>to</a:t>
            </a:r>
            <a:r>
              <a:rPr dirty="0" sz="3200" spc="10">
                <a:latin typeface="Calibri"/>
                <a:cs typeface="Calibri"/>
              </a:rPr>
              <a:t> </a:t>
            </a:r>
            <a:r>
              <a:rPr dirty="0" sz="3200" spc="-40">
                <a:latin typeface="Calibri"/>
                <a:cs typeface="Calibri"/>
              </a:rPr>
              <a:t>another.</a:t>
            </a:r>
            <a:endParaRPr sz="32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Ratios can be </a:t>
            </a:r>
            <a:r>
              <a:rPr dirty="0" sz="3200" spc="-15">
                <a:latin typeface="Calibri"/>
                <a:cs typeface="Calibri"/>
              </a:rPr>
              <a:t>written </a:t>
            </a:r>
            <a:r>
              <a:rPr dirty="0" sz="3200">
                <a:latin typeface="Calibri"/>
                <a:cs typeface="Calibri"/>
              </a:rPr>
              <a:t>as a </a:t>
            </a:r>
            <a:r>
              <a:rPr dirty="0" sz="3200" spc="-10">
                <a:latin typeface="Calibri"/>
                <a:cs typeface="Calibri"/>
              </a:rPr>
              <a:t>fraction, </a:t>
            </a:r>
            <a:r>
              <a:rPr dirty="0" sz="3200" spc="-5">
                <a:latin typeface="Calibri"/>
                <a:cs typeface="Calibri"/>
              </a:rPr>
              <a:t>or </a:t>
            </a:r>
            <a:r>
              <a:rPr dirty="0" sz="3200" spc="-10">
                <a:latin typeface="Calibri"/>
                <a:cs typeface="Calibri"/>
              </a:rPr>
              <a:t>by using  </a:t>
            </a:r>
            <a:r>
              <a:rPr dirty="0" sz="3200">
                <a:latin typeface="Calibri"/>
                <a:cs typeface="Calibri"/>
              </a:rPr>
              <a:t>a</a:t>
            </a:r>
            <a:r>
              <a:rPr dirty="0" sz="3200" spc="-5">
                <a:latin typeface="Calibri"/>
                <a:cs typeface="Calibri"/>
              </a:rPr>
              <a:t> colon.</a:t>
            </a:r>
            <a:endParaRPr sz="3200">
              <a:latin typeface="Calibri"/>
              <a:cs typeface="Calibri"/>
            </a:endParaRPr>
          </a:p>
          <a:p>
            <a:pPr marL="355600" marR="1101725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0">
                <a:latin typeface="Calibri"/>
                <a:cs typeface="Calibri"/>
              </a:rPr>
              <a:t>Example: </a:t>
            </a:r>
            <a:r>
              <a:rPr dirty="0" sz="3200">
                <a:latin typeface="Calibri"/>
                <a:cs typeface="Calibri"/>
              </a:rPr>
              <a:t>A </a:t>
            </a:r>
            <a:r>
              <a:rPr dirty="0" sz="3200" spc="-20">
                <a:latin typeface="Calibri"/>
                <a:cs typeface="Calibri"/>
              </a:rPr>
              <a:t>ratio </a:t>
            </a:r>
            <a:r>
              <a:rPr dirty="0" sz="3200" spc="-5">
                <a:latin typeface="Calibri"/>
                <a:cs typeface="Calibri"/>
              </a:rPr>
              <a:t>of </a:t>
            </a:r>
            <a:r>
              <a:rPr dirty="0" sz="3200" spc="-15">
                <a:latin typeface="Calibri"/>
                <a:cs typeface="Calibri"/>
              </a:rPr>
              <a:t>three </a:t>
            </a:r>
            <a:r>
              <a:rPr dirty="0" sz="3200" spc="-25">
                <a:latin typeface="Calibri"/>
                <a:cs typeface="Calibri"/>
              </a:rPr>
              <a:t>to four </a:t>
            </a:r>
            <a:r>
              <a:rPr dirty="0" sz="3200" spc="-5">
                <a:latin typeface="Calibri"/>
                <a:cs typeface="Calibri"/>
              </a:rPr>
              <a:t>can be  </a:t>
            </a:r>
            <a:r>
              <a:rPr dirty="0" sz="3200" spc="-15">
                <a:latin typeface="Calibri"/>
                <a:cs typeface="Calibri"/>
              </a:rPr>
              <a:t>written </a:t>
            </a:r>
            <a:r>
              <a:rPr dirty="0" sz="3200">
                <a:latin typeface="Calibri"/>
                <a:cs typeface="Calibri"/>
              </a:rPr>
              <a:t>as </a:t>
            </a:r>
            <a:r>
              <a:rPr dirty="0" baseline="25132" sz="3150" spc="15">
                <a:latin typeface="Calibri"/>
                <a:cs typeface="Calibri"/>
              </a:rPr>
              <a:t>3</a:t>
            </a:r>
            <a:r>
              <a:rPr dirty="0" sz="3200" spc="10">
                <a:latin typeface="Calibri"/>
                <a:cs typeface="Calibri"/>
              </a:rPr>
              <a:t>/</a:t>
            </a:r>
            <a:r>
              <a:rPr dirty="0" baseline="-21164" sz="3150" spc="15">
                <a:latin typeface="Calibri"/>
                <a:cs typeface="Calibri"/>
              </a:rPr>
              <a:t>4 </a:t>
            </a:r>
            <a:r>
              <a:rPr dirty="0" sz="3200">
                <a:latin typeface="Calibri"/>
                <a:cs typeface="Calibri"/>
              </a:rPr>
              <a:t>or as</a:t>
            </a:r>
            <a:r>
              <a:rPr dirty="0" sz="3200" spc="-235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3:4.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E</a:t>
            </a:r>
            <a:r>
              <a:rPr dirty="0" spc="-85"/>
              <a:t>x</a:t>
            </a:r>
            <a:r>
              <a:rPr dirty="0"/>
              <a:t>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10703"/>
            <a:ext cx="7146290" cy="4123054"/>
          </a:xfrm>
          <a:prstGeom prst="rect">
            <a:avLst/>
          </a:prstGeom>
        </p:spPr>
        <p:txBody>
          <a:bodyPr wrap="square" lIns="0" tIns="11049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0">
                <a:latin typeface="Calibri"/>
                <a:cs typeface="Calibri"/>
              </a:rPr>
              <a:t>17%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5">
                <a:latin typeface="Calibri"/>
                <a:cs typeface="Calibri"/>
              </a:rPr>
              <a:t>Drop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15">
                <a:latin typeface="Calibri"/>
                <a:cs typeface="Calibri"/>
              </a:rPr>
              <a:t>percent </a:t>
            </a:r>
            <a:r>
              <a:rPr dirty="0" sz="3200" spc="-5">
                <a:latin typeface="Calibri"/>
                <a:cs typeface="Calibri"/>
              </a:rPr>
              <a:t>sign </a:t>
            </a:r>
            <a:r>
              <a:rPr dirty="0" sz="3200">
                <a:latin typeface="Calibri"/>
                <a:cs typeface="Calibri"/>
              </a:rPr>
              <a:t>and add a</a:t>
            </a:r>
            <a:r>
              <a:rPr dirty="0" sz="3200" spc="2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decimal.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0">
                <a:latin typeface="Calibri"/>
                <a:cs typeface="Calibri"/>
              </a:rPr>
              <a:t>17.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5">
                <a:latin typeface="Calibri"/>
                <a:cs typeface="Calibri"/>
              </a:rPr>
              <a:t>Move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5">
                <a:latin typeface="Calibri"/>
                <a:cs typeface="Calibri"/>
              </a:rPr>
              <a:t>decimal </a:t>
            </a:r>
            <a:r>
              <a:rPr dirty="0" sz="3200" spc="-25">
                <a:latin typeface="Calibri"/>
                <a:cs typeface="Calibri"/>
              </a:rPr>
              <a:t>forward </a:t>
            </a:r>
            <a:r>
              <a:rPr dirty="0" sz="3200" spc="-10">
                <a:latin typeface="Calibri"/>
                <a:cs typeface="Calibri"/>
              </a:rPr>
              <a:t>two</a:t>
            </a:r>
            <a:r>
              <a:rPr dirty="0" sz="3200" spc="1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places: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solidFill>
                  <a:srgbClr val="C00000"/>
                </a:solidFill>
                <a:latin typeface="Calibri"/>
                <a:cs typeface="Calibri"/>
              </a:rPr>
              <a:t>0.</a:t>
            </a:r>
            <a:r>
              <a:rPr dirty="0" sz="3200" spc="-5">
                <a:latin typeface="Calibri"/>
                <a:cs typeface="Calibri"/>
              </a:rPr>
              <a:t>17</a:t>
            </a:r>
            <a:r>
              <a:rPr dirty="0" sz="3200" spc="-5">
                <a:solidFill>
                  <a:srgbClr val="C00000"/>
                </a:solidFill>
                <a:latin typeface="Calibri"/>
                <a:cs typeface="Calibri"/>
              </a:rPr>
              <a:t>.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har char="•"/>
            </a:pPr>
            <a:endParaRPr sz="46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>
                <a:latin typeface="Calibri"/>
                <a:cs typeface="Calibri"/>
              </a:rPr>
              <a:t>17% is </a:t>
            </a:r>
            <a:r>
              <a:rPr dirty="0" sz="3200" spc="-10">
                <a:latin typeface="Calibri"/>
                <a:cs typeface="Calibri"/>
              </a:rPr>
              <a:t>equivalent </a:t>
            </a:r>
            <a:r>
              <a:rPr dirty="0" sz="3200" spc="-25">
                <a:latin typeface="Calibri"/>
                <a:cs typeface="Calibri"/>
              </a:rPr>
              <a:t>to</a:t>
            </a:r>
            <a:r>
              <a:rPr dirty="0" sz="3200" spc="1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0.17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43177" y="4419600"/>
            <a:ext cx="274320" cy="227965"/>
          </a:xfrm>
          <a:custGeom>
            <a:avLst/>
            <a:gdLst/>
            <a:ahLst/>
            <a:cxnLst/>
            <a:rect l="l" t="t" r="r" b="b"/>
            <a:pathLst>
              <a:path w="274319" h="227964">
                <a:moveTo>
                  <a:pt x="85725" y="57150"/>
                </a:moveTo>
                <a:lnTo>
                  <a:pt x="28575" y="57150"/>
                </a:lnTo>
                <a:lnTo>
                  <a:pt x="45177" y="102464"/>
                </a:lnTo>
                <a:lnTo>
                  <a:pt x="69977" y="142158"/>
                </a:lnTo>
                <a:lnTo>
                  <a:pt x="101744" y="175385"/>
                </a:lnTo>
                <a:lnTo>
                  <a:pt x="139248" y="201299"/>
                </a:lnTo>
                <a:lnTo>
                  <a:pt x="181260" y="219052"/>
                </a:lnTo>
                <a:lnTo>
                  <a:pt x="226550" y="227800"/>
                </a:lnTo>
                <a:lnTo>
                  <a:pt x="273888" y="226694"/>
                </a:lnTo>
                <a:lnTo>
                  <a:pt x="230009" y="216279"/>
                </a:lnTo>
                <a:lnTo>
                  <a:pt x="189833" y="197555"/>
                </a:lnTo>
                <a:lnTo>
                  <a:pt x="154336" y="171402"/>
                </a:lnTo>
                <a:lnTo>
                  <a:pt x="124500" y="138698"/>
                </a:lnTo>
                <a:lnTo>
                  <a:pt x="101303" y="100321"/>
                </a:lnTo>
                <a:lnTo>
                  <a:pt x="85725" y="57150"/>
                </a:lnTo>
                <a:close/>
              </a:path>
              <a:path w="274319" h="227964">
                <a:moveTo>
                  <a:pt x="50050" y="0"/>
                </a:moveTo>
                <a:lnTo>
                  <a:pt x="0" y="57150"/>
                </a:lnTo>
                <a:lnTo>
                  <a:pt x="114300" y="57150"/>
                </a:lnTo>
                <a:lnTo>
                  <a:pt x="50050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388491" y="4419600"/>
            <a:ext cx="281305" cy="228600"/>
          </a:xfrm>
          <a:custGeom>
            <a:avLst/>
            <a:gdLst/>
            <a:ahLst/>
            <a:cxnLst/>
            <a:rect l="l" t="t" r="r" b="b"/>
            <a:pathLst>
              <a:path w="281305" h="228600">
                <a:moveTo>
                  <a:pt x="280923" y="0"/>
                </a:moveTo>
                <a:lnTo>
                  <a:pt x="223774" y="0"/>
                </a:lnTo>
                <a:lnTo>
                  <a:pt x="219227" y="46066"/>
                </a:lnTo>
                <a:lnTo>
                  <a:pt x="206186" y="88975"/>
                </a:lnTo>
                <a:lnTo>
                  <a:pt x="185552" y="127806"/>
                </a:lnTo>
                <a:lnTo>
                  <a:pt x="158226" y="161639"/>
                </a:lnTo>
                <a:lnTo>
                  <a:pt x="125107" y="189554"/>
                </a:lnTo>
                <a:lnTo>
                  <a:pt x="87096" y="210633"/>
                </a:lnTo>
                <a:lnTo>
                  <a:pt x="45093" y="223955"/>
                </a:lnTo>
                <a:lnTo>
                  <a:pt x="0" y="228600"/>
                </a:lnTo>
                <a:lnTo>
                  <a:pt x="57150" y="228600"/>
                </a:lnTo>
                <a:lnTo>
                  <a:pt x="102243" y="223955"/>
                </a:lnTo>
                <a:lnTo>
                  <a:pt x="144246" y="210633"/>
                </a:lnTo>
                <a:lnTo>
                  <a:pt x="182257" y="189554"/>
                </a:lnTo>
                <a:lnTo>
                  <a:pt x="215376" y="161639"/>
                </a:lnTo>
                <a:lnTo>
                  <a:pt x="242702" y="127806"/>
                </a:lnTo>
                <a:lnTo>
                  <a:pt x="263336" y="88975"/>
                </a:lnTo>
                <a:lnTo>
                  <a:pt x="276377" y="46066"/>
                </a:lnTo>
                <a:lnTo>
                  <a:pt x="280923" y="0"/>
                </a:lnTo>
                <a:close/>
              </a:path>
            </a:pathLst>
          </a:custGeom>
          <a:solidFill>
            <a:srgbClr val="9A0000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73248" y="467690"/>
            <a:ext cx="4399915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Decimal </a:t>
            </a:r>
            <a:r>
              <a:rPr dirty="0" spc="5">
                <a:latin typeface="Symbol"/>
                <a:cs typeface="Symbol"/>
              </a:rPr>
              <a:t></a:t>
            </a:r>
            <a:r>
              <a:rPr dirty="0" spc="-150">
                <a:latin typeface="Times New Roman"/>
                <a:cs typeface="Times New Roman"/>
              </a:rPr>
              <a:t> </a:t>
            </a:r>
            <a:r>
              <a:rPr dirty="0" spc="-25"/>
              <a:t>Percent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10703"/>
            <a:ext cx="6987540" cy="4123054"/>
          </a:xfrm>
          <a:prstGeom prst="rect">
            <a:avLst/>
          </a:prstGeom>
        </p:spPr>
        <p:txBody>
          <a:bodyPr wrap="square" lIns="0" tIns="11049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0">
                <a:latin typeface="Calibri"/>
                <a:cs typeface="Calibri"/>
              </a:rPr>
              <a:t>Move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5">
                <a:latin typeface="Calibri"/>
                <a:cs typeface="Calibri"/>
              </a:rPr>
              <a:t>decimal back </a:t>
            </a:r>
            <a:r>
              <a:rPr dirty="0" sz="3200" spc="-10">
                <a:latin typeface="Calibri"/>
                <a:cs typeface="Calibri"/>
              </a:rPr>
              <a:t>two</a:t>
            </a:r>
            <a:r>
              <a:rPr dirty="0" sz="3200" spc="-3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places.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>
                <a:latin typeface="Calibri"/>
                <a:cs typeface="Calibri"/>
              </a:rPr>
              <a:t>Add a </a:t>
            </a:r>
            <a:r>
              <a:rPr dirty="0" sz="3200" spc="-15">
                <a:latin typeface="Calibri"/>
                <a:cs typeface="Calibri"/>
              </a:rPr>
              <a:t>percent</a:t>
            </a:r>
            <a:r>
              <a:rPr dirty="0" sz="320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sign.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0">
                <a:latin typeface="Calibri"/>
                <a:cs typeface="Calibri"/>
              </a:rPr>
              <a:t>Example:</a:t>
            </a:r>
            <a:r>
              <a:rPr dirty="0" sz="3200" spc="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0.45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5">
                <a:latin typeface="Calibri"/>
                <a:cs typeface="Calibri"/>
              </a:rPr>
              <a:t>Move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5">
                <a:latin typeface="Calibri"/>
                <a:cs typeface="Calibri"/>
              </a:rPr>
              <a:t>decimal back </a:t>
            </a:r>
            <a:r>
              <a:rPr dirty="0" sz="3200" spc="-10">
                <a:latin typeface="Calibri"/>
                <a:cs typeface="Calibri"/>
              </a:rPr>
              <a:t>two</a:t>
            </a:r>
            <a:r>
              <a:rPr dirty="0" sz="320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places:</a:t>
            </a:r>
            <a:r>
              <a:rPr dirty="0" sz="3200" spc="-5">
                <a:solidFill>
                  <a:srgbClr val="C00000"/>
                </a:solidFill>
                <a:latin typeface="Calibri"/>
                <a:cs typeface="Calibri"/>
              </a:rPr>
              <a:t>0.</a:t>
            </a:r>
            <a:r>
              <a:rPr dirty="0" sz="3200" spc="-5">
                <a:latin typeface="Calibri"/>
                <a:cs typeface="Calibri"/>
              </a:rPr>
              <a:t>45</a:t>
            </a:r>
            <a:r>
              <a:rPr dirty="0" sz="3200" spc="-5">
                <a:solidFill>
                  <a:srgbClr val="C00000"/>
                </a:solidFill>
                <a:latin typeface="Calibri"/>
                <a:cs typeface="Calibri"/>
              </a:rPr>
              <a:t>.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>
                <a:latin typeface="Calibri"/>
                <a:cs typeface="Calibri"/>
              </a:rPr>
              <a:t>Add </a:t>
            </a:r>
            <a:r>
              <a:rPr dirty="0" sz="3200" spc="-15">
                <a:latin typeface="Calibri"/>
                <a:cs typeface="Calibri"/>
              </a:rPr>
              <a:t>percent </a:t>
            </a:r>
            <a:r>
              <a:rPr dirty="0" sz="3200" spc="-5">
                <a:latin typeface="Calibri"/>
                <a:cs typeface="Calibri"/>
              </a:rPr>
              <a:t>sign:</a:t>
            </a:r>
            <a:r>
              <a:rPr dirty="0" sz="3200" spc="20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45</a:t>
            </a:r>
            <a:r>
              <a:rPr dirty="0" sz="3200">
                <a:solidFill>
                  <a:srgbClr val="C00000"/>
                </a:solidFill>
                <a:latin typeface="Calibri"/>
                <a:cs typeface="Calibri"/>
              </a:rPr>
              <a:t>%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"/>
              <a:buChar char="•"/>
            </a:pPr>
            <a:endParaRPr sz="46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0.45 </a:t>
            </a:r>
            <a:r>
              <a:rPr dirty="0" sz="3200">
                <a:latin typeface="Calibri"/>
                <a:cs typeface="Calibri"/>
              </a:rPr>
              <a:t>is </a:t>
            </a:r>
            <a:r>
              <a:rPr dirty="0" sz="3200" spc="-10">
                <a:latin typeface="Calibri"/>
                <a:cs typeface="Calibri"/>
              </a:rPr>
              <a:t>equivalent </a:t>
            </a:r>
            <a:r>
              <a:rPr dirty="0" sz="3200" spc="-25">
                <a:latin typeface="Calibri"/>
                <a:cs typeface="Calibri"/>
              </a:rPr>
              <a:t>to</a:t>
            </a:r>
            <a:r>
              <a:rPr dirty="0" sz="3200" spc="2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45%.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186548" y="3810000"/>
            <a:ext cx="274320" cy="227965"/>
          </a:xfrm>
          <a:custGeom>
            <a:avLst/>
            <a:gdLst/>
            <a:ahLst/>
            <a:cxnLst/>
            <a:rect l="l" t="t" r="r" b="b"/>
            <a:pathLst>
              <a:path w="274320" h="227964">
                <a:moveTo>
                  <a:pt x="245364" y="57150"/>
                </a:moveTo>
                <a:lnTo>
                  <a:pt x="188214" y="57150"/>
                </a:lnTo>
                <a:lnTo>
                  <a:pt x="172640" y="100321"/>
                </a:lnTo>
                <a:lnTo>
                  <a:pt x="149436" y="138698"/>
                </a:lnTo>
                <a:lnTo>
                  <a:pt x="119586" y="171402"/>
                </a:lnTo>
                <a:lnTo>
                  <a:pt x="84074" y="197555"/>
                </a:lnTo>
                <a:lnTo>
                  <a:pt x="43883" y="216279"/>
                </a:lnTo>
                <a:lnTo>
                  <a:pt x="0" y="226694"/>
                </a:lnTo>
                <a:lnTo>
                  <a:pt x="47381" y="227800"/>
                </a:lnTo>
                <a:lnTo>
                  <a:pt x="92697" y="219052"/>
                </a:lnTo>
                <a:lnTo>
                  <a:pt x="134720" y="201299"/>
                </a:lnTo>
                <a:lnTo>
                  <a:pt x="172225" y="175385"/>
                </a:lnTo>
                <a:lnTo>
                  <a:pt x="203984" y="142158"/>
                </a:lnTo>
                <a:lnTo>
                  <a:pt x="228773" y="102464"/>
                </a:lnTo>
                <a:lnTo>
                  <a:pt x="245364" y="57150"/>
                </a:lnTo>
                <a:close/>
              </a:path>
              <a:path w="274320" h="227964">
                <a:moveTo>
                  <a:pt x="223900" y="0"/>
                </a:moveTo>
                <a:lnTo>
                  <a:pt x="159639" y="57150"/>
                </a:lnTo>
                <a:lnTo>
                  <a:pt x="273939" y="57150"/>
                </a:lnTo>
                <a:lnTo>
                  <a:pt x="223900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6934200" y="3810000"/>
            <a:ext cx="281305" cy="228600"/>
          </a:xfrm>
          <a:custGeom>
            <a:avLst/>
            <a:gdLst/>
            <a:ahLst/>
            <a:cxnLst/>
            <a:rect l="l" t="t" r="r" b="b"/>
            <a:pathLst>
              <a:path w="281304" h="228600">
                <a:moveTo>
                  <a:pt x="57150" y="0"/>
                </a:moveTo>
                <a:lnTo>
                  <a:pt x="0" y="0"/>
                </a:lnTo>
                <a:lnTo>
                  <a:pt x="4547" y="46066"/>
                </a:lnTo>
                <a:lnTo>
                  <a:pt x="17589" y="88975"/>
                </a:lnTo>
                <a:lnTo>
                  <a:pt x="38227" y="127806"/>
                </a:lnTo>
                <a:lnTo>
                  <a:pt x="65563" y="161639"/>
                </a:lnTo>
                <a:lnTo>
                  <a:pt x="98697" y="189554"/>
                </a:lnTo>
                <a:lnTo>
                  <a:pt x="136731" y="210633"/>
                </a:lnTo>
                <a:lnTo>
                  <a:pt x="178765" y="223955"/>
                </a:lnTo>
                <a:lnTo>
                  <a:pt x="223900" y="228600"/>
                </a:lnTo>
                <a:lnTo>
                  <a:pt x="281050" y="228600"/>
                </a:lnTo>
                <a:lnTo>
                  <a:pt x="235915" y="223955"/>
                </a:lnTo>
                <a:lnTo>
                  <a:pt x="193881" y="210633"/>
                </a:lnTo>
                <a:lnTo>
                  <a:pt x="155847" y="189554"/>
                </a:lnTo>
                <a:lnTo>
                  <a:pt x="122713" y="161639"/>
                </a:lnTo>
                <a:lnTo>
                  <a:pt x="95377" y="127806"/>
                </a:lnTo>
                <a:lnTo>
                  <a:pt x="74739" y="88975"/>
                </a:lnTo>
                <a:lnTo>
                  <a:pt x="61697" y="46066"/>
                </a:lnTo>
                <a:lnTo>
                  <a:pt x="57150" y="0"/>
                </a:lnTo>
                <a:close/>
              </a:path>
            </a:pathLst>
          </a:custGeom>
          <a:solidFill>
            <a:srgbClr val="9A0000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E</a:t>
            </a:r>
            <a:r>
              <a:rPr dirty="0" spc="-85"/>
              <a:t>x</a:t>
            </a:r>
            <a:r>
              <a:rPr dirty="0"/>
              <a:t>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642"/>
            <a:ext cx="7800975" cy="43192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282575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25">
                <a:latin typeface="Calibri"/>
                <a:cs typeface="Calibri"/>
              </a:rPr>
              <a:t>Let’s say </a:t>
            </a:r>
            <a:r>
              <a:rPr dirty="0" sz="3200" spc="-10">
                <a:latin typeface="Calibri"/>
                <a:cs typeface="Calibri"/>
              </a:rPr>
              <a:t>there </a:t>
            </a:r>
            <a:r>
              <a:rPr dirty="0" sz="3200">
                <a:latin typeface="Calibri"/>
                <a:cs typeface="Calibri"/>
              </a:rPr>
              <a:t>is a </a:t>
            </a:r>
            <a:r>
              <a:rPr dirty="0" sz="3200" spc="-15">
                <a:latin typeface="Calibri"/>
                <a:cs typeface="Calibri"/>
              </a:rPr>
              <a:t>room </a:t>
            </a:r>
            <a:r>
              <a:rPr dirty="0" sz="3200" spc="-5">
                <a:latin typeface="Calibri"/>
                <a:cs typeface="Calibri"/>
              </a:rPr>
              <a:t>with </a:t>
            </a:r>
            <a:r>
              <a:rPr dirty="0" sz="3200">
                <a:latin typeface="Calibri"/>
                <a:cs typeface="Calibri"/>
              </a:rPr>
              <a:t>7 men and 10  </a:t>
            </a:r>
            <a:r>
              <a:rPr dirty="0" sz="3200" spc="-10">
                <a:latin typeface="Calibri"/>
                <a:cs typeface="Calibri"/>
              </a:rPr>
              <a:t>women. </a:t>
            </a:r>
            <a:r>
              <a:rPr dirty="0" sz="3200" spc="-55">
                <a:latin typeface="Calibri"/>
                <a:cs typeface="Calibri"/>
              </a:rPr>
              <a:t>We </a:t>
            </a:r>
            <a:r>
              <a:rPr dirty="0" sz="3200" spc="-10">
                <a:latin typeface="Calibri"/>
                <a:cs typeface="Calibri"/>
              </a:rPr>
              <a:t>can </a:t>
            </a:r>
            <a:r>
              <a:rPr dirty="0" sz="3200" spc="-25">
                <a:latin typeface="Calibri"/>
                <a:cs typeface="Calibri"/>
              </a:rPr>
              <a:t>say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20">
                <a:latin typeface="Calibri"/>
                <a:cs typeface="Calibri"/>
              </a:rPr>
              <a:t>ratio </a:t>
            </a:r>
            <a:r>
              <a:rPr dirty="0" sz="3200" spc="-5">
                <a:latin typeface="Calibri"/>
                <a:cs typeface="Calibri"/>
              </a:rPr>
              <a:t>of men </a:t>
            </a:r>
            <a:r>
              <a:rPr dirty="0" sz="3200" spc="-20">
                <a:latin typeface="Calibri"/>
                <a:cs typeface="Calibri"/>
              </a:rPr>
              <a:t>to  </a:t>
            </a:r>
            <a:r>
              <a:rPr dirty="0" sz="3200" spc="-10">
                <a:latin typeface="Calibri"/>
                <a:cs typeface="Calibri"/>
              </a:rPr>
              <a:t>women is </a:t>
            </a:r>
            <a:r>
              <a:rPr dirty="0" sz="3200">
                <a:latin typeface="Calibri"/>
                <a:cs typeface="Calibri"/>
              </a:rPr>
              <a:t>7 </a:t>
            </a:r>
            <a:r>
              <a:rPr dirty="0" sz="3200" spc="-20">
                <a:latin typeface="Calibri"/>
                <a:cs typeface="Calibri"/>
              </a:rPr>
              <a:t>to</a:t>
            </a:r>
            <a:r>
              <a:rPr dirty="0" sz="3200" spc="1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10.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5">
                <a:latin typeface="Calibri"/>
                <a:cs typeface="Calibri"/>
              </a:rPr>
              <a:t>We </a:t>
            </a:r>
            <a:r>
              <a:rPr dirty="0" sz="3200" spc="-10">
                <a:latin typeface="Calibri"/>
                <a:cs typeface="Calibri"/>
              </a:rPr>
              <a:t>can write </a:t>
            </a:r>
            <a:r>
              <a:rPr dirty="0" sz="3200" spc="-5">
                <a:latin typeface="Calibri"/>
                <a:cs typeface="Calibri"/>
              </a:rPr>
              <a:t>this </a:t>
            </a:r>
            <a:r>
              <a:rPr dirty="0" sz="3200">
                <a:latin typeface="Calibri"/>
                <a:cs typeface="Calibri"/>
              </a:rPr>
              <a:t>as </a:t>
            </a:r>
            <a:r>
              <a:rPr dirty="0" baseline="25132" sz="3150" spc="15">
                <a:latin typeface="Calibri"/>
                <a:cs typeface="Calibri"/>
              </a:rPr>
              <a:t>7</a:t>
            </a:r>
            <a:r>
              <a:rPr dirty="0" sz="3200" spc="10">
                <a:latin typeface="Calibri"/>
                <a:cs typeface="Calibri"/>
              </a:rPr>
              <a:t>/</a:t>
            </a:r>
            <a:r>
              <a:rPr dirty="0" baseline="-21164" sz="3150" spc="15">
                <a:latin typeface="Calibri"/>
                <a:cs typeface="Calibri"/>
              </a:rPr>
              <a:t>10 </a:t>
            </a:r>
            <a:r>
              <a:rPr dirty="0" sz="3200" spc="-5">
                <a:latin typeface="Calibri"/>
                <a:cs typeface="Calibri"/>
              </a:rPr>
              <a:t>or </a:t>
            </a:r>
            <a:r>
              <a:rPr dirty="0" sz="3200">
                <a:latin typeface="Calibri"/>
                <a:cs typeface="Calibri"/>
              </a:rPr>
              <a:t>as</a:t>
            </a:r>
            <a:r>
              <a:rPr dirty="0" sz="3200" spc="-165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7:10.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"/>
              <a:buChar char="•"/>
            </a:pPr>
            <a:endParaRPr sz="465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60">
                <a:latin typeface="Calibri"/>
                <a:cs typeface="Calibri"/>
              </a:rPr>
              <a:t>We </a:t>
            </a:r>
            <a:r>
              <a:rPr dirty="0" sz="3200" spc="-10">
                <a:latin typeface="Calibri"/>
                <a:cs typeface="Calibri"/>
              </a:rPr>
              <a:t>can </a:t>
            </a:r>
            <a:r>
              <a:rPr dirty="0" sz="3200">
                <a:latin typeface="Calibri"/>
                <a:cs typeface="Calibri"/>
              </a:rPr>
              <a:t>also </a:t>
            </a:r>
            <a:r>
              <a:rPr dirty="0" sz="3200" spc="-25">
                <a:latin typeface="Calibri"/>
                <a:cs typeface="Calibri"/>
              </a:rPr>
              <a:t>say </a:t>
            </a:r>
            <a:r>
              <a:rPr dirty="0" sz="3200" spc="-5">
                <a:latin typeface="Calibri"/>
                <a:cs typeface="Calibri"/>
              </a:rPr>
              <a:t>the </a:t>
            </a:r>
            <a:r>
              <a:rPr dirty="0" sz="3200" spc="-20">
                <a:latin typeface="Calibri"/>
                <a:cs typeface="Calibri"/>
              </a:rPr>
              <a:t>ratio </a:t>
            </a:r>
            <a:r>
              <a:rPr dirty="0" sz="3200">
                <a:latin typeface="Calibri"/>
                <a:cs typeface="Calibri"/>
              </a:rPr>
              <a:t>of men </a:t>
            </a:r>
            <a:r>
              <a:rPr dirty="0" sz="3200" spc="-20">
                <a:latin typeface="Calibri"/>
                <a:cs typeface="Calibri"/>
              </a:rPr>
              <a:t>to </a:t>
            </a:r>
            <a:r>
              <a:rPr dirty="0" sz="3200" spc="-5">
                <a:latin typeface="Calibri"/>
                <a:cs typeface="Calibri"/>
              </a:rPr>
              <a:t>people </a:t>
            </a:r>
            <a:r>
              <a:rPr dirty="0" sz="3200">
                <a:latin typeface="Calibri"/>
                <a:cs typeface="Calibri"/>
              </a:rPr>
              <a:t>in  the </a:t>
            </a:r>
            <a:r>
              <a:rPr dirty="0" sz="3200" spc="-15">
                <a:latin typeface="Calibri"/>
                <a:cs typeface="Calibri"/>
              </a:rPr>
              <a:t>room </a:t>
            </a:r>
            <a:r>
              <a:rPr dirty="0" sz="3200">
                <a:latin typeface="Calibri"/>
                <a:cs typeface="Calibri"/>
              </a:rPr>
              <a:t>is 7 </a:t>
            </a:r>
            <a:r>
              <a:rPr dirty="0" sz="3200" spc="-25">
                <a:latin typeface="Calibri"/>
                <a:cs typeface="Calibri"/>
              </a:rPr>
              <a:t>to</a:t>
            </a:r>
            <a:r>
              <a:rPr dirty="0" sz="3200" spc="-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17.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60">
                <a:latin typeface="Calibri"/>
                <a:cs typeface="Calibri"/>
              </a:rPr>
              <a:t>We </a:t>
            </a:r>
            <a:r>
              <a:rPr dirty="0" sz="3200" spc="-10">
                <a:latin typeface="Calibri"/>
                <a:cs typeface="Calibri"/>
              </a:rPr>
              <a:t>write </a:t>
            </a:r>
            <a:r>
              <a:rPr dirty="0" sz="3200">
                <a:latin typeface="Calibri"/>
                <a:cs typeface="Calibri"/>
              </a:rPr>
              <a:t>this as </a:t>
            </a:r>
            <a:r>
              <a:rPr dirty="0" baseline="25132" sz="3150" spc="15">
                <a:latin typeface="Calibri"/>
                <a:cs typeface="Calibri"/>
              </a:rPr>
              <a:t>7</a:t>
            </a:r>
            <a:r>
              <a:rPr dirty="0" sz="3200" spc="10">
                <a:latin typeface="Calibri"/>
                <a:cs typeface="Calibri"/>
              </a:rPr>
              <a:t>/</a:t>
            </a:r>
            <a:r>
              <a:rPr dirty="0" baseline="-21164" sz="3150" spc="15">
                <a:latin typeface="Calibri"/>
                <a:cs typeface="Calibri"/>
              </a:rPr>
              <a:t>17 </a:t>
            </a:r>
            <a:r>
              <a:rPr dirty="0" sz="3200">
                <a:latin typeface="Calibri"/>
                <a:cs typeface="Calibri"/>
              </a:rPr>
              <a:t>or</a:t>
            </a:r>
            <a:r>
              <a:rPr dirty="0" sz="3200" spc="-185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7:17.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15336" y="461594"/>
            <a:ext cx="4512310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5"/>
              <a:t>Equivalent</a:t>
            </a:r>
            <a:r>
              <a:rPr dirty="0" spc="-90"/>
              <a:t> </a:t>
            </a:r>
            <a:r>
              <a:rPr dirty="0" spc="-10"/>
              <a:t>fractions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10703"/>
            <a:ext cx="7625715" cy="3342640"/>
          </a:xfrm>
          <a:prstGeom prst="rect">
            <a:avLst/>
          </a:prstGeom>
        </p:spPr>
        <p:txBody>
          <a:bodyPr wrap="square" lIns="0" tIns="11049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0">
                <a:latin typeface="Calibri"/>
                <a:cs typeface="Calibri"/>
              </a:rPr>
              <a:t>Fractions can </a:t>
            </a:r>
            <a:r>
              <a:rPr dirty="0" sz="3200" spc="-5">
                <a:latin typeface="Calibri"/>
                <a:cs typeface="Calibri"/>
              </a:rPr>
              <a:t>be </a:t>
            </a:r>
            <a:r>
              <a:rPr dirty="0" sz="3200" spc="-15">
                <a:latin typeface="Calibri"/>
                <a:cs typeface="Calibri"/>
              </a:rPr>
              <a:t>written </a:t>
            </a:r>
            <a:r>
              <a:rPr dirty="0" sz="3200">
                <a:latin typeface="Calibri"/>
                <a:cs typeface="Calibri"/>
              </a:rPr>
              <a:t>in </a:t>
            </a:r>
            <a:r>
              <a:rPr dirty="0" sz="3200" spc="-25">
                <a:latin typeface="Calibri"/>
                <a:cs typeface="Calibri"/>
              </a:rPr>
              <a:t>different</a:t>
            </a:r>
            <a:r>
              <a:rPr dirty="0" sz="3200" spc="55">
                <a:latin typeface="Calibri"/>
                <a:cs typeface="Calibri"/>
              </a:rPr>
              <a:t> </a:t>
            </a:r>
            <a:r>
              <a:rPr dirty="0" sz="3200" spc="-20">
                <a:latin typeface="Calibri"/>
                <a:cs typeface="Calibri"/>
              </a:rPr>
              <a:t>forms.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SzPct val="152380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baseline="25132" sz="3150" spc="7">
                <a:latin typeface="Calibri"/>
                <a:cs typeface="Calibri"/>
              </a:rPr>
              <a:t>1</a:t>
            </a:r>
            <a:r>
              <a:rPr dirty="0" sz="3200" spc="5">
                <a:latin typeface="Calibri"/>
                <a:cs typeface="Calibri"/>
              </a:rPr>
              <a:t>/</a:t>
            </a:r>
            <a:r>
              <a:rPr dirty="0" baseline="-21164" sz="3150" spc="7">
                <a:latin typeface="Calibri"/>
                <a:cs typeface="Calibri"/>
              </a:rPr>
              <a:t>2 </a:t>
            </a:r>
            <a:r>
              <a:rPr dirty="0" sz="3200">
                <a:latin typeface="Calibri"/>
                <a:cs typeface="Calibri"/>
              </a:rPr>
              <a:t>=</a:t>
            </a:r>
            <a:r>
              <a:rPr dirty="0" sz="3200" spc="-220">
                <a:latin typeface="Calibri"/>
                <a:cs typeface="Calibri"/>
              </a:rPr>
              <a:t> </a:t>
            </a:r>
            <a:r>
              <a:rPr dirty="0" baseline="25132" sz="3150" spc="7">
                <a:latin typeface="Calibri"/>
                <a:cs typeface="Calibri"/>
              </a:rPr>
              <a:t>2</a:t>
            </a:r>
            <a:r>
              <a:rPr dirty="0" sz="3200" spc="5">
                <a:latin typeface="Calibri"/>
                <a:cs typeface="Calibri"/>
              </a:rPr>
              <a:t>/</a:t>
            </a:r>
            <a:r>
              <a:rPr dirty="0" baseline="-21164" sz="3150" spc="7">
                <a:latin typeface="Calibri"/>
                <a:cs typeface="Calibri"/>
              </a:rPr>
              <a:t>4</a:t>
            </a:r>
            <a:endParaRPr baseline="-21164" sz="31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SzPct val="152380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baseline="25132" sz="3150" spc="7">
                <a:latin typeface="Calibri"/>
                <a:cs typeface="Calibri"/>
              </a:rPr>
              <a:t>3</a:t>
            </a:r>
            <a:r>
              <a:rPr dirty="0" sz="3200" spc="5">
                <a:latin typeface="Calibri"/>
                <a:cs typeface="Calibri"/>
              </a:rPr>
              <a:t>/</a:t>
            </a:r>
            <a:r>
              <a:rPr dirty="0" baseline="-21164" sz="3150" spc="7">
                <a:latin typeface="Calibri"/>
                <a:cs typeface="Calibri"/>
              </a:rPr>
              <a:t>5 </a:t>
            </a:r>
            <a:r>
              <a:rPr dirty="0" sz="3200">
                <a:latin typeface="Calibri"/>
                <a:cs typeface="Calibri"/>
              </a:rPr>
              <a:t>=</a:t>
            </a:r>
            <a:r>
              <a:rPr dirty="0" sz="3200" spc="-220">
                <a:latin typeface="Calibri"/>
                <a:cs typeface="Calibri"/>
              </a:rPr>
              <a:t> </a:t>
            </a:r>
            <a:r>
              <a:rPr dirty="0" baseline="25132" sz="3150" spc="7">
                <a:latin typeface="Calibri"/>
                <a:cs typeface="Calibri"/>
              </a:rPr>
              <a:t>9</a:t>
            </a:r>
            <a:r>
              <a:rPr dirty="0" sz="3200" spc="5">
                <a:latin typeface="Calibri"/>
                <a:cs typeface="Calibri"/>
              </a:rPr>
              <a:t>/</a:t>
            </a:r>
            <a:r>
              <a:rPr dirty="0" baseline="-21164" sz="3150" spc="7">
                <a:latin typeface="Calibri"/>
                <a:cs typeface="Calibri"/>
              </a:rPr>
              <a:t>15</a:t>
            </a:r>
            <a:endParaRPr baseline="-21164" sz="3150">
              <a:latin typeface="Calibri"/>
              <a:cs typeface="Calibri"/>
            </a:endParaRPr>
          </a:p>
          <a:p>
            <a:pPr algn="just" marL="355600" marR="508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</a:tabLst>
            </a:pPr>
            <a:r>
              <a:rPr dirty="0" sz="3200" spc="-15">
                <a:latin typeface="Calibri"/>
                <a:cs typeface="Calibri"/>
              </a:rPr>
              <a:t>For </a:t>
            </a:r>
            <a:r>
              <a:rPr dirty="0" sz="3200">
                <a:latin typeface="Calibri"/>
                <a:cs typeface="Calibri"/>
              </a:rPr>
              <a:t>each </a:t>
            </a:r>
            <a:r>
              <a:rPr dirty="0" sz="3200" spc="-5">
                <a:latin typeface="Calibri"/>
                <a:cs typeface="Calibri"/>
              </a:rPr>
              <a:t>pair of </a:t>
            </a:r>
            <a:r>
              <a:rPr dirty="0" sz="3200" spc="-10">
                <a:latin typeface="Calibri"/>
                <a:cs typeface="Calibri"/>
              </a:rPr>
              <a:t>fractions,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20">
                <a:latin typeface="Calibri"/>
                <a:cs typeface="Calibri"/>
              </a:rPr>
              <a:t>ratios </a:t>
            </a:r>
            <a:r>
              <a:rPr dirty="0" sz="3200" spc="-15">
                <a:latin typeface="Calibri"/>
                <a:cs typeface="Calibri"/>
              </a:rPr>
              <a:t>are </a:t>
            </a:r>
            <a:r>
              <a:rPr dirty="0" sz="3200">
                <a:latin typeface="Calibri"/>
                <a:cs typeface="Calibri"/>
              </a:rPr>
              <a:t>the  </a:t>
            </a:r>
            <a:r>
              <a:rPr dirty="0" sz="3200" spc="-5">
                <a:latin typeface="Calibri"/>
                <a:cs typeface="Calibri"/>
              </a:rPr>
              <a:t>same. </a:t>
            </a:r>
            <a:r>
              <a:rPr dirty="0" sz="3200">
                <a:latin typeface="Calibri"/>
                <a:cs typeface="Calibri"/>
              </a:rPr>
              <a:t>1:2 is the </a:t>
            </a:r>
            <a:r>
              <a:rPr dirty="0" sz="3200" spc="-5">
                <a:latin typeface="Calibri"/>
                <a:cs typeface="Calibri"/>
              </a:rPr>
              <a:t>same </a:t>
            </a:r>
            <a:r>
              <a:rPr dirty="0" sz="3200" spc="-20">
                <a:latin typeface="Calibri"/>
                <a:cs typeface="Calibri"/>
              </a:rPr>
              <a:t>ratio </a:t>
            </a:r>
            <a:r>
              <a:rPr dirty="0" sz="3200">
                <a:latin typeface="Calibri"/>
                <a:cs typeface="Calibri"/>
              </a:rPr>
              <a:t>as </a:t>
            </a:r>
            <a:r>
              <a:rPr dirty="0" sz="3200" spc="-5">
                <a:latin typeface="Calibri"/>
                <a:cs typeface="Calibri"/>
              </a:rPr>
              <a:t>2:4, </a:t>
            </a:r>
            <a:r>
              <a:rPr dirty="0" sz="3200">
                <a:latin typeface="Calibri"/>
                <a:cs typeface="Calibri"/>
              </a:rPr>
              <a:t>and </a:t>
            </a:r>
            <a:r>
              <a:rPr dirty="0" sz="3200" spc="-5">
                <a:latin typeface="Calibri"/>
                <a:cs typeface="Calibri"/>
              </a:rPr>
              <a:t>3:5 </a:t>
            </a:r>
            <a:r>
              <a:rPr dirty="0" sz="3200">
                <a:latin typeface="Calibri"/>
                <a:cs typeface="Calibri"/>
              </a:rPr>
              <a:t>is  the </a:t>
            </a:r>
            <a:r>
              <a:rPr dirty="0" sz="3200" spc="-5">
                <a:latin typeface="Calibri"/>
                <a:cs typeface="Calibri"/>
              </a:rPr>
              <a:t>same </a:t>
            </a:r>
            <a:r>
              <a:rPr dirty="0" sz="3200" spc="-20">
                <a:latin typeface="Calibri"/>
                <a:cs typeface="Calibri"/>
              </a:rPr>
              <a:t>ratio </a:t>
            </a:r>
            <a:r>
              <a:rPr dirty="0" sz="3200">
                <a:latin typeface="Calibri"/>
                <a:cs typeface="Calibri"/>
              </a:rPr>
              <a:t>as</a:t>
            </a:r>
            <a:r>
              <a:rPr dirty="0" sz="3200" spc="5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9:15.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19450" y="461594"/>
            <a:ext cx="2707640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Proportions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642"/>
            <a:ext cx="7997190" cy="43192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28575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>
                <a:latin typeface="Calibri"/>
                <a:cs typeface="Calibri"/>
              </a:rPr>
              <a:t>When </a:t>
            </a:r>
            <a:r>
              <a:rPr dirty="0" sz="3200" spc="-15">
                <a:latin typeface="Calibri"/>
                <a:cs typeface="Calibri"/>
              </a:rPr>
              <a:t>two </a:t>
            </a:r>
            <a:r>
              <a:rPr dirty="0" sz="3200" spc="-20">
                <a:latin typeface="Calibri"/>
                <a:cs typeface="Calibri"/>
              </a:rPr>
              <a:t>ratios </a:t>
            </a:r>
            <a:r>
              <a:rPr dirty="0" sz="3200" spc="-15">
                <a:latin typeface="Calibri"/>
                <a:cs typeface="Calibri"/>
              </a:rPr>
              <a:t>are </a:t>
            </a:r>
            <a:r>
              <a:rPr dirty="0" sz="3200" spc="-10">
                <a:latin typeface="Calibri"/>
                <a:cs typeface="Calibri"/>
              </a:rPr>
              <a:t>set </a:t>
            </a:r>
            <a:r>
              <a:rPr dirty="0" sz="3200">
                <a:latin typeface="Calibri"/>
                <a:cs typeface="Calibri"/>
              </a:rPr>
              <a:t>equal </a:t>
            </a:r>
            <a:r>
              <a:rPr dirty="0" sz="3200" spc="-20">
                <a:latin typeface="Calibri"/>
                <a:cs typeface="Calibri"/>
              </a:rPr>
              <a:t>to </a:t>
            </a:r>
            <a:r>
              <a:rPr dirty="0" sz="3200">
                <a:latin typeface="Calibri"/>
                <a:cs typeface="Calibri"/>
              </a:rPr>
              <a:t>each </a:t>
            </a:r>
            <a:r>
              <a:rPr dirty="0" sz="3200" spc="-50">
                <a:latin typeface="Calibri"/>
                <a:cs typeface="Calibri"/>
              </a:rPr>
              <a:t>other, 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5">
                <a:latin typeface="Calibri"/>
                <a:cs typeface="Calibri"/>
              </a:rPr>
              <a:t>equation </a:t>
            </a:r>
            <a:r>
              <a:rPr dirty="0" sz="3200">
                <a:latin typeface="Calibri"/>
                <a:cs typeface="Calibri"/>
              </a:rPr>
              <a:t>is </a:t>
            </a:r>
            <a:r>
              <a:rPr dirty="0" sz="3200" spc="-5">
                <a:latin typeface="Calibri"/>
                <a:cs typeface="Calibri"/>
              </a:rPr>
              <a:t>called </a:t>
            </a:r>
            <a:r>
              <a:rPr dirty="0" sz="3200">
                <a:latin typeface="Calibri"/>
                <a:cs typeface="Calibri"/>
              </a:rPr>
              <a:t>a</a:t>
            </a:r>
            <a:r>
              <a:rPr dirty="0" sz="3200" spc="-5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proportion.</a:t>
            </a:r>
            <a:endParaRPr sz="3200">
              <a:latin typeface="Calibri"/>
              <a:cs typeface="Calibri"/>
            </a:endParaRPr>
          </a:p>
          <a:p>
            <a:pPr marL="355600" marR="598805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5">
                <a:latin typeface="Calibri"/>
                <a:cs typeface="Calibri"/>
              </a:rPr>
              <a:t>Recall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5">
                <a:latin typeface="Calibri"/>
                <a:cs typeface="Calibri"/>
              </a:rPr>
              <a:t>scenario of </a:t>
            </a:r>
            <a:r>
              <a:rPr dirty="0" sz="3200">
                <a:latin typeface="Calibri"/>
                <a:cs typeface="Calibri"/>
              </a:rPr>
              <a:t>7 men </a:t>
            </a:r>
            <a:r>
              <a:rPr dirty="0" sz="3200" spc="-25">
                <a:latin typeface="Calibri"/>
                <a:cs typeface="Calibri"/>
              </a:rPr>
              <a:t>to </a:t>
            </a:r>
            <a:r>
              <a:rPr dirty="0" sz="3200">
                <a:latin typeface="Calibri"/>
                <a:cs typeface="Calibri"/>
              </a:rPr>
              <a:t>10 </a:t>
            </a:r>
            <a:r>
              <a:rPr dirty="0" sz="3200" spc="-10">
                <a:latin typeface="Calibri"/>
                <a:cs typeface="Calibri"/>
              </a:rPr>
              <a:t>women.  </a:t>
            </a:r>
            <a:r>
              <a:rPr dirty="0" sz="3200" spc="-5">
                <a:latin typeface="Calibri"/>
                <a:cs typeface="Calibri"/>
              </a:rPr>
              <a:t>Th</a:t>
            </a:r>
            <a:r>
              <a:rPr dirty="0" sz="3200">
                <a:latin typeface="Calibri"/>
                <a:cs typeface="Calibri"/>
              </a:rPr>
              <a:t>e</a:t>
            </a:r>
            <a:r>
              <a:rPr dirty="0" sz="3200" spc="-5">
                <a:latin typeface="Calibri"/>
                <a:cs typeface="Calibri"/>
              </a:rPr>
              <a:t> </a:t>
            </a:r>
            <a:r>
              <a:rPr dirty="0" sz="3200" spc="-60">
                <a:latin typeface="Calibri"/>
                <a:cs typeface="Calibri"/>
              </a:rPr>
              <a:t>r</a:t>
            </a:r>
            <a:r>
              <a:rPr dirty="0" sz="3200" spc="-25">
                <a:latin typeface="Calibri"/>
                <a:cs typeface="Calibri"/>
              </a:rPr>
              <a:t>a</a:t>
            </a:r>
            <a:r>
              <a:rPr dirty="0" sz="3200">
                <a:latin typeface="Calibri"/>
                <a:cs typeface="Calibri"/>
              </a:rPr>
              <a:t>t</a:t>
            </a:r>
            <a:r>
              <a:rPr dirty="0" sz="3200" spc="-10">
                <a:latin typeface="Calibri"/>
                <a:cs typeface="Calibri"/>
              </a:rPr>
              <a:t>i</a:t>
            </a:r>
            <a:r>
              <a:rPr dirty="0" sz="3200">
                <a:latin typeface="Calibri"/>
                <a:cs typeface="Calibri"/>
              </a:rPr>
              <a:t>o</a:t>
            </a:r>
            <a:r>
              <a:rPr dirty="0" sz="3200" spc="-5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o</a:t>
            </a:r>
            <a:r>
              <a:rPr dirty="0" sz="3200">
                <a:latin typeface="Calibri"/>
                <a:cs typeface="Calibri"/>
              </a:rPr>
              <a:t>f</a:t>
            </a:r>
            <a:r>
              <a:rPr dirty="0" sz="3200" spc="-5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m</a:t>
            </a:r>
            <a:r>
              <a:rPr dirty="0" sz="3200">
                <a:latin typeface="Calibri"/>
                <a:cs typeface="Calibri"/>
              </a:rPr>
              <a:t>en</a:t>
            </a:r>
            <a:r>
              <a:rPr dirty="0" sz="3200">
                <a:latin typeface="Calibri"/>
                <a:cs typeface="Calibri"/>
              </a:rPr>
              <a:t> </a:t>
            </a:r>
            <a:r>
              <a:rPr dirty="0" sz="3200" spc="-40">
                <a:latin typeface="Calibri"/>
                <a:cs typeface="Calibri"/>
              </a:rPr>
              <a:t>t</a:t>
            </a:r>
            <a:r>
              <a:rPr dirty="0" sz="3200">
                <a:latin typeface="Calibri"/>
                <a:cs typeface="Calibri"/>
              </a:rPr>
              <a:t>o</a:t>
            </a:r>
            <a:r>
              <a:rPr dirty="0" sz="3200" spc="5">
                <a:latin typeface="Calibri"/>
                <a:cs typeface="Calibri"/>
              </a:rPr>
              <a:t> </a:t>
            </a:r>
            <a:r>
              <a:rPr dirty="0" sz="3200" spc="-30">
                <a:latin typeface="Calibri"/>
                <a:cs typeface="Calibri"/>
              </a:rPr>
              <a:t>w</a:t>
            </a:r>
            <a:r>
              <a:rPr dirty="0" baseline="55555" sz="1800" spc="-907">
                <a:latin typeface="Calibri"/>
                <a:cs typeface="Calibri"/>
              </a:rPr>
              <a:t>2</a:t>
            </a:r>
            <a:r>
              <a:rPr dirty="0" sz="3200" spc="-1085">
                <a:latin typeface="Calibri"/>
                <a:cs typeface="Calibri"/>
              </a:rPr>
              <a:t>o</a:t>
            </a:r>
            <a:r>
              <a:rPr dirty="0" baseline="20061" sz="2700">
                <a:latin typeface="Calibri"/>
                <a:cs typeface="Calibri"/>
              </a:rPr>
              <a:t>/</a:t>
            </a:r>
            <a:r>
              <a:rPr dirty="0" baseline="9259" sz="1800" spc="-337">
                <a:latin typeface="Calibri"/>
                <a:cs typeface="Calibri"/>
              </a:rPr>
              <a:t>4</a:t>
            </a:r>
            <a:r>
              <a:rPr dirty="0" sz="3200" spc="-5">
                <a:latin typeface="Calibri"/>
                <a:cs typeface="Calibri"/>
              </a:rPr>
              <a:t>me</a:t>
            </a:r>
            <a:r>
              <a:rPr dirty="0" sz="3200">
                <a:latin typeface="Calibri"/>
                <a:cs typeface="Calibri"/>
              </a:rPr>
              <a:t>n</a:t>
            </a:r>
            <a:r>
              <a:rPr dirty="0" sz="3200" spc="-2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is</a:t>
            </a:r>
            <a:r>
              <a:rPr dirty="0" sz="3200" spc="-10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7:1</a:t>
            </a:r>
            <a:r>
              <a:rPr dirty="0" sz="3200" spc="-15">
                <a:latin typeface="Calibri"/>
                <a:cs typeface="Calibri"/>
              </a:rPr>
              <a:t>0</a:t>
            </a:r>
            <a:r>
              <a:rPr dirty="0" sz="3200">
                <a:latin typeface="Calibri"/>
                <a:cs typeface="Calibri"/>
              </a:rPr>
              <a:t>.</a:t>
            </a:r>
            <a:endParaRPr sz="32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>
                <a:latin typeface="Calibri"/>
                <a:cs typeface="Calibri"/>
              </a:rPr>
              <a:t>If </a:t>
            </a:r>
            <a:r>
              <a:rPr dirty="0" sz="3200" spc="-10">
                <a:latin typeface="Calibri"/>
                <a:cs typeface="Calibri"/>
              </a:rPr>
              <a:t>there </a:t>
            </a:r>
            <a:r>
              <a:rPr dirty="0" sz="3200" spc="-20">
                <a:latin typeface="Calibri"/>
                <a:cs typeface="Calibri"/>
              </a:rPr>
              <a:t>were </a:t>
            </a:r>
            <a:r>
              <a:rPr dirty="0" sz="3200">
                <a:latin typeface="Calibri"/>
                <a:cs typeface="Calibri"/>
              </a:rPr>
              <a:t>14 men and 20 </a:t>
            </a:r>
            <a:r>
              <a:rPr dirty="0" sz="3200" spc="-10">
                <a:latin typeface="Calibri"/>
                <a:cs typeface="Calibri"/>
              </a:rPr>
              <a:t>women, </a:t>
            </a:r>
            <a:r>
              <a:rPr dirty="0" sz="3200" spc="-5">
                <a:latin typeface="Calibri"/>
                <a:cs typeface="Calibri"/>
              </a:rPr>
              <a:t>the </a:t>
            </a:r>
            <a:r>
              <a:rPr dirty="0" sz="3200" spc="-20">
                <a:latin typeface="Calibri"/>
                <a:cs typeface="Calibri"/>
              </a:rPr>
              <a:t>ratio  </a:t>
            </a:r>
            <a:r>
              <a:rPr dirty="0" sz="3200" spc="-10">
                <a:latin typeface="Calibri"/>
                <a:cs typeface="Calibri"/>
              </a:rPr>
              <a:t>would </a:t>
            </a:r>
            <a:r>
              <a:rPr dirty="0" sz="3200">
                <a:latin typeface="Calibri"/>
                <a:cs typeface="Calibri"/>
              </a:rPr>
              <a:t>be </a:t>
            </a:r>
            <a:r>
              <a:rPr dirty="0" sz="3200" spc="-5">
                <a:latin typeface="Calibri"/>
                <a:cs typeface="Calibri"/>
              </a:rPr>
              <a:t>the</a:t>
            </a:r>
            <a:r>
              <a:rPr dirty="0" sz="3200" spc="-1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same.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7:10 </a:t>
            </a:r>
            <a:r>
              <a:rPr dirty="0" sz="3200">
                <a:latin typeface="Calibri"/>
                <a:cs typeface="Calibri"/>
              </a:rPr>
              <a:t>=</a:t>
            </a:r>
            <a:r>
              <a:rPr dirty="0" sz="3200" spc="2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14:20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This </a:t>
            </a:r>
            <a:r>
              <a:rPr dirty="0" sz="3200">
                <a:latin typeface="Calibri"/>
                <a:cs typeface="Calibri"/>
              </a:rPr>
              <a:t>is a </a:t>
            </a:r>
            <a:r>
              <a:rPr dirty="0" sz="3200" spc="-10">
                <a:latin typeface="Calibri"/>
                <a:cs typeface="Calibri"/>
              </a:rPr>
              <a:t>proportion.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97276" y="461594"/>
            <a:ext cx="3950970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5"/>
              <a:t>Cross</a:t>
            </a:r>
            <a:r>
              <a:rPr dirty="0" spc="-60"/>
              <a:t> </a:t>
            </a:r>
            <a:r>
              <a:rPr dirty="0"/>
              <a:t>Multiplying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71650"/>
            <a:ext cx="595630" cy="5143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>
                <a:latin typeface="Calibri"/>
                <a:cs typeface="Calibri"/>
              </a:rPr>
              <a:t>If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394460" y="1975866"/>
            <a:ext cx="193675" cy="0"/>
          </a:xfrm>
          <a:custGeom>
            <a:avLst/>
            <a:gdLst/>
            <a:ahLst/>
            <a:cxnLst/>
            <a:rect l="l" t="t" r="r" b="b"/>
            <a:pathLst>
              <a:path w="193675" h="0">
                <a:moveTo>
                  <a:pt x="0" y="0"/>
                </a:moveTo>
                <a:lnTo>
                  <a:pt x="193547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1385061" y="1985594"/>
            <a:ext cx="935355" cy="38290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731520" algn="l"/>
              </a:tabLst>
            </a:pPr>
            <a:r>
              <a:rPr dirty="0" sz="2350" spc="250">
                <a:latin typeface="Cambria Math"/>
                <a:cs typeface="Cambria Math"/>
              </a:rPr>
              <a:t>𝑏</a:t>
            </a:r>
            <a:r>
              <a:rPr dirty="0" sz="2350" spc="250">
                <a:latin typeface="Cambria Math"/>
                <a:cs typeface="Cambria Math"/>
              </a:rPr>
              <a:t>	</a:t>
            </a:r>
            <a:r>
              <a:rPr dirty="0" sz="2350" spc="229">
                <a:latin typeface="Cambria Math"/>
                <a:cs typeface="Cambria Math"/>
              </a:rPr>
              <a:t>𝑑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116835" y="1975866"/>
            <a:ext cx="198120" cy="0"/>
          </a:xfrm>
          <a:custGeom>
            <a:avLst/>
            <a:gdLst/>
            <a:ahLst/>
            <a:cxnLst/>
            <a:rect l="l" t="t" r="r" b="b"/>
            <a:pathLst>
              <a:path w="198119" h="0">
                <a:moveTo>
                  <a:pt x="0" y="0"/>
                </a:moveTo>
                <a:lnTo>
                  <a:pt x="198119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1382013" y="1433525"/>
            <a:ext cx="1140460" cy="5143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350" spc="150">
                <a:latin typeface="Cambria Math"/>
                <a:cs typeface="Cambria Math"/>
              </a:rPr>
              <a:t>𝑎 </a:t>
            </a:r>
            <a:r>
              <a:rPr dirty="0" baseline="-32986" sz="4800">
                <a:latin typeface="Cambria Math"/>
                <a:cs typeface="Cambria Math"/>
              </a:rPr>
              <a:t>= </a:t>
            </a:r>
            <a:r>
              <a:rPr dirty="0" sz="2350" spc="100">
                <a:latin typeface="Cambria Math"/>
                <a:cs typeface="Cambria Math"/>
              </a:rPr>
              <a:t>𝑐</a:t>
            </a:r>
            <a:r>
              <a:rPr dirty="0" sz="2350" spc="335">
                <a:latin typeface="Cambria Math"/>
                <a:cs typeface="Cambria Math"/>
              </a:rPr>
              <a:t> </a:t>
            </a:r>
            <a:r>
              <a:rPr dirty="0" baseline="-32986" sz="4800">
                <a:latin typeface="Calibri"/>
                <a:cs typeface="Calibri"/>
              </a:rPr>
              <a:t>,</a:t>
            </a:r>
            <a:endParaRPr baseline="-32986" sz="48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064508" y="4499609"/>
            <a:ext cx="236220" cy="0"/>
          </a:xfrm>
          <a:custGeom>
            <a:avLst/>
            <a:gdLst/>
            <a:ahLst/>
            <a:cxnLst/>
            <a:rect l="l" t="t" r="r" b="b"/>
            <a:pathLst>
              <a:path w="236220" h="0">
                <a:moveTo>
                  <a:pt x="0" y="0"/>
                </a:moveTo>
                <a:lnTo>
                  <a:pt x="236220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535940" y="2270092"/>
            <a:ext cx="6767830" cy="2713355"/>
          </a:xfrm>
          <a:prstGeom prst="rect">
            <a:avLst/>
          </a:prstGeom>
        </p:spPr>
        <p:txBody>
          <a:bodyPr wrap="square" lIns="0" tIns="105410" rIns="0" bIns="0" rtlCol="0" vert="horz">
            <a:spAutoFit/>
          </a:bodyPr>
          <a:lstStyle/>
          <a:p>
            <a:pPr marL="381635">
              <a:lnSpc>
                <a:spcPct val="100000"/>
              </a:lnSpc>
              <a:spcBef>
                <a:spcPts val="830"/>
              </a:spcBef>
            </a:pPr>
            <a:r>
              <a:rPr dirty="0" sz="3200">
                <a:latin typeface="Calibri"/>
                <a:cs typeface="Calibri"/>
              </a:rPr>
              <a:t>then </a:t>
            </a:r>
            <a:r>
              <a:rPr dirty="0" sz="3200" i="1">
                <a:latin typeface="Times New Roman"/>
                <a:cs typeface="Times New Roman"/>
              </a:rPr>
              <a:t>ad </a:t>
            </a:r>
            <a:r>
              <a:rPr dirty="0" sz="3200">
                <a:latin typeface="Calibri"/>
                <a:cs typeface="Calibri"/>
              </a:rPr>
              <a:t>= </a:t>
            </a:r>
            <a:r>
              <a:rPr dirty="0" sz="3200" i="1">
                <a:latin typeface="Times New Roman"/>
                <a:cs typeface="Times New Roman"/>
              </a:rPr>
              <a:t>bc </a:t>
            </a:r>
            <a:r>
              <a:rPr dirty="0" sz="3200">
                <a:latin typeface="Calibri"/>
                <a:cs typeface="Calibri"/>
              </a:rPr>
              <a:t>as </a:t>
            </a:r>
            <a:r>
              <a:rPr dirty="0" sz="3200" spc="-5">
                <a:latin typeface="Calibri"/>
                <a:cs typeface="Calibri"/>
              </a:rPr>
              <a:t>long </a:t>
            </a:r>
            <a:r>
              <a:rPr dirty="0" sz="3200">
                <a:latin typeface="Calibri"/>
                <a:cs typeface="Calibri"/>
              </a:rPr>
              <a:t>as </a:t>
            </a:r>
            <a:r>
              <a:rPr dirty="0" sz="3200" i="1">
                <a:latin typeface="Times New Roman"/>
                <a:cs typeface="Times New Roman"/>
              </a:rPr>
              <a:t>b </a:t>
            </a:r>
            <a:r>
              <a:rPr dirty="0" sz="3200">
                <a:latin typeface="Symbol"/>
                <a:cs typeface="Symbol"/>
              </a:rPr>
              <a:t>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>
                <a:latin typeface="Calibri"/>
                <a:cs typeface="Calibri"/>
              </a:rPr>
              <a:t>0 and </a:t>
            </a:r>
            <a:r>
              <a:rPr dirty="0" sz="3200" i="1">
                <a:latin typeface="Times New Roman"/>
                <a:cs typeface="Times New Roman"/>
              </a:rPr>
              <a:t>d </a:t>
            </a:r>
            <a:r>
              <a:rPr dirty="0" sz="3200">
                <a:latin typeface="Symbol"/>
                <a:cs typeface="Symbol"/>
              </a:rPr>
              <a:t></a:t>
            </a:r>
            <a:r>
              <a:rPr dirty="0" sz="3200" spc="-47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Calibri"/>
                <a:cs typeface="Calibri"/>
              </a:rPr>
              <a:t>0.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3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This </a:t>
            </a:r>
            <a:r>
              <a:rPr dirty="0" sz="3200">
                <a:latin typeface="Calibri"/>
                <a:cs typeface="Calibri"/>
              </a:rPr>
              <a:t>is </a:t>
            </a:r>
            <a:r>
              <a:rPr dirty="0" sz="3200" spc="-10">
                <a:latin typeface="Calibri"/>
                <a:cs typeface="Calibri"/>
              </a:rPr>
              <a:t>cross</a:t>
            </a:r>
            <a:r>
              <a:rPr dirty="0" sz="3200" spc="-35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multiplying.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100">
              <a:latin typeface="Times New Roman"/>
              <a:cs typeface="Times New Roman"/>
            </a:endParaRPr>
          </a:p>
          <a:p>
            <a:pPr algn="ctr" marL="1269365">
              <a:lnSpc>
                <a:spcPct val="100000"/>
              </a:lnSpc>
              <a:spcBef>
                <a:spcPts val="5"/>
              </a:spcBef>
              <a:tabLst>
                <a:tab pos="2060575" algn="l"/>
              </a:tabLst>
            </a:pPr>
            <a:r>
              <a:rPr dirty="0" sz="3200">
                <a:latin typeface="Cambria Math"/>
                <a:cs typeface="Cambria Math"/>
              </a:rPr>
              <a:t>𝑎</a:t>
            </a:r>
            <a:r>
              <a:rPr dirty="0" sz="3200" spc="265">
                <a:latin typeface="Cambria Math"/>
                <a:cs typeface="Cambria Math"/>
              </a:rPr>
              <a:t> </a:t>
            </a:r>
            <a:r>
              <a:rPr dirty="0" baseline="-42534" sz="4800">
                <a:latin typeface="Cambria Math"/>
                <a:cs typeface="Cambria Math"/>
              </a:rPr>
              <a:t>=	</a:t>
            </a:r>
            <a:r>
              <a:rPr dirty="0" sz="3200">
                <a:latin typeface="Cambria Math"/>
                <a:cs typeface="Cambria Math"/>
              </a:rPr>
              <a:t>𝑐</a:t>
            </a:r>
            <a:endParaRPr sz="3200">
              <a:latin typeface="Cambria Math"/>
              <a:cs typeface="Cambria Math"/>
            </a:endParaRPr>
          </a:p>
          <a:p>
            <a:pPr algn="ctr" marL="1296670">
              <a:lnSpc>
                <a:spcPct val="100000"/>
              </a:lnSpc>
              <a:spcBef>
                <a:spcPts val="735"/>
              </a:spcBef>
              <a:tabLst>
                <a:tab pos="2060575" algn="l"/>
              </a:tabLst>
            </a:pPr>
            <a:r>
              <a:rPr dirty="0" sz="3200">
                <a:latin typeface="Cambria Math"/>
                <a:cs typeface="Cambria Math"/>
              </a:rPr>
              <a:t>𝑏	𝑑</a:t>
            </a:r>
            <a:endParaRPr sz="3200">
              <a:latin typeface="Cambria Math"/>
              <a:cs typeface="Cambria Math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831079" y="4499609"/>
            <a:ext cx="248920" cy="0"/>
          </a:xfrm>
          <a:custGeom>
            <a:avLst/>
            <a:gdLst/>
            <a:ahLst/>
            <a:cxnLst/>
            <a:rect l="l" t="t" r="r" b="b"/>
            <a:pathLst>
              <a:path w="248920" h="0">
                <a:moveTo>
                  <a:pt x="0" y="0"/>
                </a:moveTo>
                <a:lnTo>
                  <a:pt x="248412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4267200" y="4267200"/>
            <a:ext cx="609600" cy="457200"/>
          </a:xfrm>
          <a:custGeom>
            <a:avLst/>
            <a:gdLst/>
            <a:ahLst/>
            <a:cxnLst/>
            <a:rect l="l" t="t" r="r" b="b"/>
            <a:pathLst>
              <a:path w="609600" h="457200">
                <a:moveTo>
                  <a:pt x="512317" y="436372"/>
                </a:moveTo>
                <a:lnTo>
                  <a:pt x="510032" y="438276"/>
                </a:lnTo>
                <a:lnTo>
                  <a:pt x="509650" y="440817"/>
                </a:lnTo>
                <a:lnTo>
                  <a:pt x="509397" y="443483"/>
                </a:lnTo>
                <a:lnTo>
                  <a:pt x="511301" y="445769"/>
                </a:lnTo>
                <a:lnTo>
                  <a:pt x="513841" y="446150"/>
                </a:lnTo>
                <a:lnTo>
                  <a:pt x="609600" y="457200"/>
                </a:lnTo>
                <a:lnTo>
                  <a:pt x="608796" y="455294"/>
                </a:lnTo>
                <a:lnTo>
                  <a:pt x="599186" y="455294"/>
                </a:lnTo>
                <a:lnTo>
                  <a:pt x="585135" y="444759"/>
                </a:lnTo>
                <a:lnTo>
                  <a:pt x="514985" y="436625"/>
                </a:lnTo>
                <a:lnTo>
                  <a:pt x="512317" y="436372"/>
                </a:lnTo>
                <a:close/>
              </a:path>
              <a:path w="609600" h="457200">
                <a:moveTo>
                  <a:pt x="585135" y="444759"/>
                </a:moveTo>
                <a:lnTo>
                  <a:pt x="599186" y="455294"/>
                </a:lnTo>
                <a:lnTo>
                  <a:pt x="600614" y="453389"/>
                </a:lnTo>
                <a:lnTo>
                  <a:pt x="597662" y="453389"/>
                </a:lnTo>
                <a:lnTo>
                  <a:pt x="594478" y="445842"/>
                </a:lnTo>
                <a:lnTo>
                  <a:pt x="585135" y="444759"/>
                </a:lnTo>
                <a:close/>
              </a:path>
              <a:path w="609600" h="457200">
                <a:moveTo>
                  <a:pt x="568325" y="364870"/>
                </a:moveTo>
                <a:lnTo>
                  <a:pt x="563499" y="366902"/>
                </a:lnTo>
                <a:lnTo>
                  <a:pt x="562355" y="369697"/>
                </a:lnTo>
                <a:lnTo>
                  <a:pt x="590786" y="437091"/>
                </a:lnTo>
                <a:lnTo>
                  <a:pt x="604901" y="447675"/>
                </a:lnTo>
                <a:lnTo>
                  <a:pt x="599186" y="455294"/>
                </a:lnTo>
                <a:lnTo>
                  <a:pt x="608796" y="455294"/>
                </a:lnTo>
                <a:lnTo>
                  <a:pt x="571119" y="366013"/>
                </a:lnTo>
                <a:lnTo>
                  <a:pt x="568325" y="364870"/>
                </a:lnTo>
                <a:close/>
              </a:path>
              <a:path w="609600" h="457200">
                <a:moveTo>
                  <a:pt x="594478" y="445842"/>
                </a:moveTo>
                <a:lnTo>
                  <a:pt x="597662" y="453389"/>
                </a:lnTo>
                <a:lnTo>
                  <a:pt x="602614" y="446786"/>
                </a:lnTo>
                <a:lnTo>
                  <a:pt x="594478" y="445842"/>
                </a:lnTo>
                <a:close/>
              </a:path>
              <a:path w="609600" h="457200">
                <a:moveTo>
                  <a:pt x="590786" y="437091"/>
                </a:moveTo>
                <a:lnTo>
                  <a:pt x="594478" y="445842"/>
                </a:lnTo>
                <a:lnTo>
                  <a:pt x="602614" y="446786"/>
                </a:lnTo>
                <a:lnTo>
                  <a:pt x="597662" y="453389"/>
                </a:lnTo>
                <a:lnTo>
                  <a:pt x="600614" y="453389"/>
                </a:lnTo>
                <a:lnTo>
                  <a:pt x="604901" y="447675"/>
                </a:lnTo>
                <a:lnTo>
                  <a:pt x="590786" y="437091"/>
                </a:lnTo>
                <a:close/>
              </a:path>
              <a:path w="609600" h="457200">
                <a:moveTo>
                  <a:pt x="15121" y="11357"/>
                </a:moveTo>
                <a:lnTo>
                  <a:pt x="18813" y="20108"/>
                </a:lnTo>
                <a:lnTo>
                  <a:pt x="585135" y="444759"/>
                </a:lnTo>
                <a:lnTo>
                  <a:pt x="594478" y="445842"/>
                </a:lnTo>
                <a:lnTo>
                  <a:pt x="590786" y="437091"/>
                </a:lnTo>
                <a:lnTo>
                  <a:pt x="24464" y="12440"/>
                </a:lnTo>
                <a:lnTo>
                  <a:pt x="15121" y="11357"/>
                </a:lnTo>
                <a:close/>
              </a:path>
              <a:path w="609600" h="457200">
                <a:moveTo>
                  <a:pt x="0" y="0"/>
                </a:moveTo>
                <a:lnTo>
                  <a:pt x="38480" y="91186"/>
                </a:lnTo>
                <a:lnTo>
                  <a:pt x="41275" y="92329"/>
                </a:lnTo>
                <a:lnTo>
                  <a:pt x="46100" y="90297"/>
                </a:lnTo>
                <a:lnTo>
                  <a:pt x="47244" y="87502"/>
                </a:lnTo>
                <a:lnTo>
                  <a:pt x="18813" y="20108"/>
                </a:lnTo>
                <a:lnTo>
                  <a:pt x="4699" y="9525"/>
                </a:lnTo>
                <a:lnTo>
                  <a:pt x="10413" y="1905"/>
                </a:lnTo>
                <a:lnTo>
                  <a:pt x="16510" y="1905"/>
                </a:lnTo>
                <a:lnTo>
                  <a:pt x="0" y="0"/>
                </a:lnTo>
                <a:close/>
              </a:path>
              <a:path w="609600" h="457200">
                <a:moveTo>
                  <a:pt x="16510" y="1905"/>
                </a:moveTo>
                <a:lnTo>
                  <a:pt x="10413" y="1905"/>
                </a:lnTo>
                <a:lnTo>
                  <a:pt x="24464" y="12440"/>
                </a:lnTo>
                <a:lnTo>
                  <a:pt x="94614" y="20574"/>
                </a:lnTo>
                <a:lnTo>
                  <a:pt x="97282" y="20827"/>
                </a:lnTo>
                <a:lnTo>
                  <a:pt x="99567" y="18923"/>
                </a:lnTo>
                <a:lnTo>
                  <a:pt x="99949" y="16382"/>
                </a:lnTo>
                <a:lnTo>
                  <a:pt x="100202" y="13716"/>
                </a:lnTo>
                <a:lnTo>
                  <a:pt x="98298" y="11430"/>
                </a:lnTo>
                <a:lnTo>
                  <a:pt x="95758" y="11049"/>
                </a:lnTo>
                <a:lnTo>
                  <a:pt x="16510" y="1905"/>
                </a:lnTo>
                <a:close/>
              </a:path>
              <a:path w="609600" h="457200">
                <a:moveTo>
                  <a:pt x="10413" y="1905"/>
                </a:moveTo>
                <a:lnTo>
                  <a:pt x="4699" y="9525"/>
                </a:lnTo>
                <a:lnTo>
                  <a:pt x="18813" y="20108"/>
                </a:lnTo>
                <a:lnTo>
                  <a:pt x="15121" y="11357"/>
                </a:lnTo>
                <a:lnTo>
                  <a:pt x="6985" y="10413"/>
                </a:lnTo>
                <a:lnTo>
                  <a:pt x="11937" y="3810"/>
                </a:lnTo>
                <a:lnTo>
                  <a:pt x="12954" y="3810"/>
                </a:lnTo>
                <a:lnTo>
                  <a:pt x="10413" y="1905"/>
                </a:lnTo>
                <a:close/>
              </a:path>
              <a:path w="609600" h="457200">
                <a:moveTo>
                  <a:pt x="12954" y="3810"/>
                </a:moveTo>
                <a:lnTo>
                  <a:pt x="11937" y="3810"/>
                </a:lnTo>
                <a:lnTo>
                  <a:pt x="15121" y="11357"/>
                </a:lnTo>
                <a:lnTo>
                  <a:pt x="24464" y="12440"/>
                </a:lnTo>
                <a:lnTo>
                  <a:pt x="12954" y="3810"/>
                </a:lnTo>
                <a:close/>
              </a:path>
              <a:path w="609600" h="457200">
                <a:moveTo>
                  <a:pt x="11937" y="3810"/>
                </a:moveTo>
                <a:lnTo>
                  <a:pt x="6985" y="10413"/>
                </a:lnTo>
                <a:lnTo>
                  <a:pt x="15121" y="11357"/>
                </a:lnTo>
                <a:lnTo>
                  <a:pt x="11937" y="3810"/>
                </a:lnTo>
                <a:close/>
              </a:path>
            </a:pathLst>
          </a:custGeom>
          <a:solidFill>
            <a:srgbClr val="BD4A4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4267200" y="4267200"/>
            <a:ext cx="609600" cy="457200"/>
          </a:xfrm>
          <a:custGeom>
            <a:avLst/>
            <a:gdLst/>
            <a:ahLst/>
            <a:cxnLst/>
            <a:rect l="l" t="t" r="r" b="b"/>
            <a:pathLst>
              <a:path w="609600" h="457200">
                <a:moveTo>
                  <a:pt x="41275" y="364870"/>
                </a:moveTo>
                <a:lnTo>
                  <a:pt x="38480" y="366013"/>
                </a:lnTo>
                <a:lnTo>
                  <a:pt x="0" y="457200"/>
                </a:lnTo>
                <a:lnTo>
                  <a:pt x="16510" y="455294"/>
                </a:lnTo>
                <a:lnTo>
                  <a:pt x="10413" y="455294"/>
                </a:lnTo>
                <a:lnTo>
                  <a:pt x="4699" y="447675"/>
                </a:lnTo>
                <a:lnTo>
                  <a:pt x="18813" y="437091"/>
                </a:lnTo>
                <a:lnTo>
                  <a:pt x="47244" y="369697"/>
                </a:lnTo>
                <a:lnTo>
                  <a:pt x="46100" y="366902"/>
                </a:lnTo>
                <a:lnTo>
                  <a:pt x="41275" y="364870"/>
                </a:lnTo>
                <a:close/>
              </a:path>
              <a:path w="609600" h="457200">
                <a:moveTo>
                  <a:pt x="18813" y="437091"/>
                </a:moveTo>
                <a:lnTo>
                  <a:pt x="4699" y="447675"/>
                </a:lnTo>
                <a:lnTo>
                  <a:pt x="10413" y="455294"/>
                </a:lnTo>
                <a:lnTo>
                  <a:pt x="12954" y="453389"/>
                </a:lnTo>
                <a:lnTo>
                  <a:pt x="11937" y="453389"/>
                </a:lnTo>
                <a:lnTo>
                  <a:pt x="6985" y="446786"/>
                </a:lnTo>
                <a:lnTo>
                  <a:pt x="15121" y="445842"/>
                </a:lnTo>
                <a:lnTo>
                  <a:pt x="18813" y="437091"/>
                </a:lnTo>
                <a:close/>
              </a:path>
              <a:path w="609600" h="457200">
                <a:moveTo>
                  <a:pt x="97282" y="436372"/>
                </a:moveTo>
                <a:lnTo>
                  <a:pt x="94614" y="436625"/>
                </a:lnTo>
                <a:lnTo>
                  <a:pt x="24464" y="444759"/>
                </a:lnTo>
                <a:lnTo>
                  <a:pt x="10413" y="455294"/>
                </a:lnTo>
                <a:lnTo>
                  <a:pt x="16510" y="455294"/>
                </a:lnTo>
                <a:lnTo>
                  <a:pt x="95758" y="446150"/>
                </a:lnTo>
                <a:lnTo>
                  <a:pt x="98298" y="445769"/>
                </a:lnTo>
                <a:lnTo>
                  <a:pt x="100202" y="443483"/>
                </a:lnTo>
                <a:lnTo>
                  <a:pt x="99949" y="440817"/>
                </a:lnTo>
                <a:lnTo>
                  <a:pt x="99567" y="438276"/>
                </a:lnTo>
                <a:lnTo>
                  <a:pt x="97282" y="436372"/>
                </a:lnTo>
                <a:close/>
              </a:path>
              <a:path w="609600" h="457200">
                <a:moveTo>
                  <a:pt x="15121" y="445842"/>
                </a:moveTo>
                <a:lnTo>
                  <a:pt x="6985" y="446786"/>
                </a:lnTo>
                <a:lnTo>
                  <a:pt x="11937" y="453389"/>
                </a:lnTo>
                <a:lnTo>
                  <a:pt x="15121" y="445842"/>
                </a:lnTo>
                <a:close/>
              </a:path>
              <a:path w="609600" h="457200">
                <a:moveTo>
                  <a:pt x="24464" y="444759"/>
                </a:moveTo>
                <a:lnTo>
                  <a:pt x="15121" y="445842"/>
                </a:lnTo>
                <a:lnTo>
                  <a:pt x="11937" y="453389"/>
                </a:lnTo>
                <a:lnTo>
                  <a:pt x="12954" y="453389"/>
                </a:lnTo>
                <a:lnTo>
                  <a:pt x="24464" y="444759"/>
                </a:lnTo>
                <a:close/>
              </a:path>
              <a:path w="609600" h="457200">
                <a:moveTo>
                  <a:pt x="594478" y="11357"/>
                </a:moveTo>
                <a:lnTo>
                  <a:pt x="585135" y="12440"/>
                </a:lnTo>
                <a:lnTo>
                  <a:pt x="18813" y="437091"/>
                </a:lnTo>
                <a:lnTo>
                  <a:pt x="15121" y="445842"/>
                </a:lnTo>
                <a:lnTo>
                  <a:pt x="24464" y="444759"/>
                </a:lnTo>
                <a:lnTo>
                  <a:pt x="590786" y="20108"/>
                </a:lnTo>
                <a:lnTo>
                  <a:pt x="594478" y="11357"/>
                </a:lnTo>
                <a:close/>
              </a:path>
              <a:path w="609600" h="457200">
                <a:moveTo>
                  <a:pt x="608796" y="1905"/>
                </a:moveTo>
                <a:lnTo>
                  <a:pt x="599186" y="1905"/>
                </a:lnTo>
                <a:lnTo>
                  <a:pt x="604901" y="9525"/>
                </a:lnTo>
                <a:lnTo>
                  <a:pt x="590786" y="20108"/>
                </a:lnTo>
                <a:lnTo>
                  <a:pt x="562355" y="87502"/>
                </a:lnTo>
                <a:lnTo>
                  <a:pt x="563499" y="90297"/>
                </a:lnTo>
                <a:lnTo>
                  <a:pt x="568325" y="92329"/>
                </a:lnTo>
                <a:lnTo>
                  <a:pt x="571119" y="91186"/>
                </a:lnTo>
                <a:lnTo>
                  <a:pt x="608796" y="1905"/>
                </a:lnTo>
                <a:close/>
              </a:path>
              <a:path w="609600" h="457200">
                <a:moveTo>
                  <a:pt x="609600" y="0"/>
                </a:moveTo>
                <a:lnTo>
                  <a:pt x="513841" y="11049"/>
                </a:lnTo>
                <a:lnTo>
                  <a:pt x="511301" y="11430"/>
                </a:lnTo>
                <a:lnTo>
                  <a:pt x="509397" y="13716"/>
                </a:lnTo>
                <a:lnTo>
                  <a:pt x="509650" y="16382"/>
                </a:lnTo>
                <a:lnTo>
                  <a:pt x="510032" y="18923"/>
                </a:lnTo>
                <a:lnTo>
                  <a:pt x="512317" y="20827"/>
                </a:lnTo>
                <a:lnTo>
                  <a:pt x="514985" y="20574"/>
                </a:lnTo>
                <a:lnTo>
                  <a:pt x="585135" y="12440"/>
                </a:lnTo>
                <a:lnTo>
                  <a:pt x="599186" y="1905"/>
                </a:lnTo>
                <a:lnTo>
                  <a:pt x="608796" y="1905"/>
                </a:lnTo>
                <a:lnTo>
                  <a:pt x="609600" y="0"/>
                </a:lnTo>
                <a:close/>
              </a:path>
              <a:path w="609600" h="457200">
                <a:moveTo>
                  <a:pt x="600614" y="3810"/>
                </a:moveTo>
                <a:lnTo>
                  <a:pt x="597662" y="3810"/>
                </a:lnTo>
                <a:lnTo>
                  <a:pt x="602614" y="10413"/>
                </a:lnTo>
                <a:lnTo>
                  <a:pt x="594478" y="11357"/>
                </a:lnTo>
                <a:lnTo>
                  <a:pt x="590786" y="20108"/>
                </a:lnTo>
                <a:lnTo>
                  <a:pt x="604901" y="9525"/>
                </a:lnTo>
                <a:lnTo>
                  <a:pt x="600614" y="3810"/>
                </a:lnTo>
                <a:close/>
              </a:path>
              <a:path w="609600" h="457200">
                <a:moveTo>
                  <a:pt x="599186" y="1905"/>
                </a:moveTo>
                <a:lnTo>
                  <a:pt x="585135" y="12440"/>
                </a:lnTo>
                <a:lnTo>
                  <a:pt x="594478" y="11357"/>
                </a:lnTo>
                <a:lnTo>
                  <a:pt x="597662" y="3810"/>
                </a:lnTo>
                <a:lnTo>
                  <a:pt x="600614" y="3810"/>
                </a:lnTo>
                <a:lnTo>
                  <a:pt x="599186" y="1905"/>
                </a:lnTo>
                <a:close/>
              </a:path>
              <a:path w="609600" h="457200">
                <a:moveTo>
                  <a:pt x="597662" y="3810"/>
                </a:moveTo>
                <a:lnTo>
                  <a:pt x="594478" y="11357"/>
                </a:lnTo>
                <a:lnTo>
                  <a:pt x="602614" y="10413"/>
                </a:lnTo>
                <a:lnTo>
                  <a:pt x="597662" y="3810"/>
                </a:lnTo>
                <a:close/>
              </a:path>
            </a:pathLst>
          </a:custGeom>
          <a:solidFill>
            <a:srgbClr val="BD4A47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54861" y="461594"/>
            <a:ext cx="6034405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0"/>
              <a:t>Proportions </a:t>
            </a:r>
            <a:r>
              <a:rPr dirty="0" spc="-5"/>
              <a:t>with</a:t>
            </a:r>
            <a:r>
              <a:rPr dirty="0" spc="-10"/>
              <a:t> </a:t>
            </a:r>
            <a:r>
              <a:rPr dirty="0" spc="-25"/>
              <a:t>Variables</a:t>
            </a:r>
          </a:p>
        </p:txBody>
      </p:sp>
      <p:sp>
        <p:nvSpPr>
          <p:cNvPr id="3" name="object 3"/>
          <p:cNvSpPr/>
          <p:nvPr/>
        </p:nvSpPr>
        <p:spPr>
          <a:xfrm>
            <a:off x="891539" y="3129533"/>
            <a:ext cx="172720" cy="0"/>
          </a:xfrm>
          <a:custGeom>
            <a:avLst/>
            <a:gdLst/>
            <a:ahLst/>
            <a:cxnLst/>
            <a:rect l="l" t="t" r="r" b="b"/>
            <a:pathLst>
              <a:path w="172719" h="0">
                <a:moveTo>
                  <a:pt x="0" y="0"/>
                </a:moveTo>
                <a:lnTo>
                  <a:pt x="172212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592580" y="3129533"/>
            <a:ext cx="182880" cy="0"/>
          </a:xfrm>
          <a:custGeom>
            <a:avLst/>
            <a:gdLst/>
            <a:ahLst/>
            <a:cxnLst/>
            <a:rect l="l" t="t" r="r" b="b"/>
            <a:pathLst>
              <a:path w="182880" h="0">
                <a:moveTo>
                  <a:pt x="0" y="0"/>
                </a:moveTo>
                <a:lnTo>
                  <a:pt x="182880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91539" y="4543805"/>
            <a:ext cx="172720" cy="0"/>
          </a:xfrm>
          <a:custGeom>
            <a:avLst/>
            <a:gdLst/>
            <a:ahLst/>
            <a:cxnLst/>
            <a:rect l="l" t="t" r="r" b="b"/>
            <a:pathLst>
              <a:path w="172719" h="0">
                <a:moveTo>
                  <a:pt x="0" y="0"/>
                </a:moveTo>
                <a:lnTo>
                  <a:pt x="172212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592580" y="4543805"/>
            <a:ext cx="182880" cy="0"/>
          </a:xfrm>
          <a:custGeom>
            <a:avLst/>
            <a:gdLst/>
            <a:ahLst/>
            <a:cxnLst/>
            <a:rect l="l" t="t" r="r" b="b"/>
            <a:pathLst>
              <a:path w="182880" h="0">
                <a:moveTo>
                  <a:pt x="0" y="0"/>
                </a:moveTo>
                <a:lnTo>
                  <a:pt x="182880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535940" y="1607642"/>
            <a:ext cx="6978015" cy="441642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32766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Sometimes </a:t>
            </a:r>
            <a:r>
              <a:rPr dirty="0" sz="3200">
                <a:latin typeface="Calibri"/>
                <a:cs typeface="Calibri"/>
              </a:rPr>
              <a:t>one </a:t>
            </a:r>
            <a:r>
              <a:rPr dirty="0" sz="3200" spc="-5">
                <a:latin typeface="Calibri"/>
                <a:cs typeface="Calibri"/>
              </a:rPr>
              <a:t>part </a:t>
            </a:r>
            <a:r>
              <a:rPr dirty="0" sz="3200">
                <a:latin typeface="Calibri"/>
                <a:cs typeface="Calibri"/>
              </a:rPr>
              <a:t>of a </a:t>
            </a:r>
            <a:r>
              <a:rPr dirty="0" sz="3200" spc="-10">
                <a:latin typeface="Calibri"/>
                <a:cs typeface="Calibri"/>
              </a:rPr>
              <a:t>proportion </a:t>
            </a:r>
            <a:r>
              <a:rPr dirty="0" sz="3200">
                <a:latin typeface="Calibri"/>
                <a:cs typeface="Calibri"/>
              </a:rPr>
              <a:t>is  </a:t>
            </a:r>
            <a:r>
              <a:rPr dirty="0" sz="3200" spc="-5">
                <a:latin typeface="Calibri"/>
                <a:cs typeface="Calibri"/>
              </a:rPr>
              <a:t>unknown.</a:t>
            </a:r>
            <a:endParaRPr sz="3200">
              <a:latin typeface="Calibri"/>
              <a:cs typeface="Calibri"/>
            </a:endParaRPr>
          </a:p>
          <a:p>
            <a:pPr marL="355600" marR="5736590" indent="-342900">
              <a:lnSpc>
                <a:spcPts val="3479"/>
              </a:lnSpc>
              <a:spcBef>
                <a:spcPts val="450"/>
              </a:spcBef>
              <a:buSzPct val="136170"/>
              <a:buFont typeface="Arial"/>
              <a:buChar char="•"/>
              <a:tabLst>
                <a:tab pos="354965" algn="l"/>
                <a:tab pos="355600" algn="l"/>
                <a:tab pos="1061085" algn="l"/>
              </a:tabLst>
            </a:pPr>
            <a:r>
              <a:rPr dirty="0" sz="2350" spc="50">
                <a:latin typeface="Cambria Math"/>
                <a:cs typeface="Cambria Math"/>
              </a:rPr>
              <a:t>3 </a:t>
            </a:r>
            <a:r>
              <a:rPr dirty="0" baseline="-32118" sz="4800">
                <a:latin typeface="Cambria Math"/>
                <a:cs typeface="Cambria Math"/>
              </a:rPr>
              <a:t>= </a:t>
            </a:r>
            <a:r>
              <a:rPr dirty="0" sz="2350" spc="130">
                <a:latin typeface="Cambria Math"/>
                <a:cs typeface="Cambria Math"/>
              </a:rPr>
              <a:t>𝑥  </a:t>
            </a:r>
            <a:r>
              <a:rPr dirty="0" sz="2350" spc="50">
                <a:latin typeface="Cambria Math"/>
                <a:cs typeface="Cambria Math"/>
              </a:rPr>
              <a:t>4</a:t>
            </a:r>
            <a:r>
              <a:rPr dirty="0" sz="2350">
                <a:latin typeface="Cambria Math"/>
                <a:cs typeface="Cambria Math"/>
              </a:rPr>
              <a:t>	</a:t>
            </a:r>
            <a:r>
              <a:rPr dirty="0" sz="2350" spc="50">
                <a:latin typeface="Cambria Math"/>
                <a:cs typeface="Cambria Math"/>
              </a:rPr>
              <a:t>7</a:t>
            </a:r>
            <a:endParaRPr sz="2350">
              <a:latin typeface="Cambria Math"/>
              <a:cs typeface="Cambria Math"/>
            </a:endParaRPr>
          </a:p>
          <a:p>
            <a:pPr marL="355600" indent="-342900">
              <a:lnSpc>
                <a:spcPts val="3715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45">
                <a:latin typeface="Calibri"/>
                <a:cs typeface="Calibri"/>
              </a:rPr>
              <a:t>To </a:t>
            </a:r>
            <a:r>
              <a:rPr dirty="0" sz="3200" spc="-5">
                <a:latin typeface="Calibri"/>
                <a:cs typeface="Calibri"/>
              </a:rPr>
              <a:t>find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5">
                <a:latin typeface="Calibri"/>
                <a:cs typeface="Calibri"/>
              </a:rPr>
              <a:t>missing </a:t>
            </a:r>
            <a:r>
              <a:rPr dirty="0" sz="3200" spc="-10">
                <a:latin typeface="Calibri"/>
                <a:cs typeface="Calibri"/>
              </a:rPr>
              <a:t>value, </a:t>
            </a:r>
            <a:r>
              <a:rPr dirty="0" sz="3200" spc="-15">
                <a:latin typeface="Calibri"/>
                <a:cs typeface="Calibri"/>
              </a:rPr>
              <a:t>cross</a:t>
            </a:r>
            <a:r>
              <a:rPr dirty="0" sz="3200" spc="185">
                <a:latin typeface="Calibri"/>
                <a:cs typeface="Calibri"/>
              </a:rPr>
              <a:t> </a:t>
            </a:r>
            <a:r>
              <a:rPr dirty="0" sz="3200" spc="-30">
                <a:latin typeface="Calibri"/>
                <a:cs typeface="Calibri"/>
              </a:rPr>
              <a:t>multiply.</a:t>
            </a:r>
            <a:endParaRPr sz="3200">
              <a:latin typeface="Calibri"/>
              <a:cs typeface="Calibri"/>
            </a:endParaRPr>
          </a:p>
          <a:p>
            <a:pPr marL="355600" marR="5736590" indent="-342900">
              <a:lnSpc>
                <a:spcPts val="3479"/>
              </a:lnSpc>
              <a:spcBef>
                <a:spcPts val="470"/>
              </a:spcBef>
              <a:buSzPct val="136170"/>
              <a:buFont typeface="Arial"/>
              <a:buChar char="•"/>
              <a:tabLst>
                <a:tab pos="354965" algn="l"/>
                <a:tab pos="355600" algn="l"/>
                <a:tab pos="1061085" algn="l"/>
              </a:tabLst>
            </a:pPr>
            <a:r>
              <a:rPr dirty="0" sz="2350" spc="50">
                <a:latin typeface="Cambria Math"/>
                <a:cs typeface="Cambria Math"/>
              </a:rPr>
              <a:t>3 </a:t>
            </a:r>
            <a:r>
              <a:rPr dirty="0" baseline="-32118" sz="4800">
                <a:latin typeface="Cambria Math"/>
                <a:cs typeface="Cambria Math"/>
              </a:rPr>
              <a:t>= </a:t>
            </a:r>
            <a:r>
              <a:rPr dirty="0" sz="2350" spc="130">
                <a:latin typeface="Cambria Math"/>
                <a:cs typeface="Cambria Math"/>
              </a:rPr>
              <a:t>𝑥  </a:t>
            </a:r>
            <a:r>
              <a:rPr dirty="0" sz="2350" spc="50">
                <a:latin typeface="Cambria Math"/>
                <a:cs typeface="Cambria Math"/>
              </a:rPr>
              <a:t>4</a:t>
            </a:r>
            <a:r>
              <a:rPr dirty="0" sz="2350">
                <a:latin typeface="Cambria Math"/>
                <a:cs typeface="Cambria Math"/>
              </a:rPr>
              <a:t>	</a:t>
            </a:r>
            <a:r>
              <a:rPr dirty="0" sz="2350" spc="50">
                <a:latin typeface="Cambria Math"/>
                <a:cs typeface="Cambria Math"/>
              </a:rPr>
              <a:t>7</a:t>
            </a:r>
            <a:endParaRPr sz="2350">
              <a:latin typeface="Cambria Math"/>
              <a:cs typeface="Cambria Math"/>
            </a:endParaRPr>
          </a:p>
          <a:p>
            <a:pPr marL="355600" indent="-342900">
              <a:lnSpc>
                <a:spcPts val="3725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The new equation is: </a:t>
            </a:r>
            <a:r>
              <a:rPr dirty="0" sz="3200">
                <a:latin typeface="Calibri"/>
                <a:cs typeface="Calibri"/>
              </a:rPr>
              <a:t>21 =</a:t>
            </a:r>
            <a:r>
              <a:rPr dirty="0" sz="3200" spc="5">
                <a:latin typeface="Calibri"/>
                <a:cs typeface="Calibri"/>
              </a:rPr>
              <a:t> 4</a:t>
            </a:r>
            <a:r>
              <a:rPr dirty="0" sz="3200" spc="5" i="1">
                <a:latin typeface="Times New Roman"/>
                <a:cs typeface="Times New Roman"/>
              </a:rPr>
              <a:t>x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Divide both sides </a:t>
            </a:r>
            <a:r>
              <a:rPr dirty="0" sz="3200">
                <a:latin typeface="Calibri"/>
                <a:cs typeface="Calibri"/>
              </a:rPr>
              <a:t>by 4, and </a:t>
            </a:r>
            <a:r>
              <a:rPr dirty="0" sz="3200" i="1">
                <a:latin typeface="Times New Roman"/>
                <a:cs typeface="Times New Roman"/>
              </a:rPr>
              <a:t>x =</a:t>
            </a:r>
            <a:r>
              <a:rPr dirty="0" sz="3200" spc="30" i="1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5.25.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66787" y="4385436"/>
            <a:ext cx="536575" cy="389255"/>
          </a:xfrm>
          <a:custGeom>
            <a:avLst/>
            <a:gdLst/>
            <a:ahLst/>
            <a:cxnLst/>
            <a:rect l="l" t="t" r="r" b="b"/>
            <a:pathLst>
              <a:path w="536575" h="389254">
                <a:moveTo>
                  <a:pt x="438543" y="369569"/>
                </a:moveTo>
                <a:lnTo>
                  <a:pt x="436130" y="371475"/>
                </a:lnTo>
                <a:lnTo>
                  <a:pt x="435622" y="376681"/>
                </a:lnTo>
                <a:lnTo>
                  <a:pt x="437527" y="379094"/>
                </a:lnTo>
                <a:lnTo>
                  <a:pt x="536079" y="388874"/>
                </a:lnTo>
                <a:lnTo>
                  <a:pt x="535351" y="387223"/>
                </a:lnTo>
                <a:lnTo>
                  <a:pt x="525665" y="387223"/>
                </a:lnTo>
                <a:lnTo>
                  <a:pt x="511354" y="376840"/>
                </a:lnTo>
                <a:lnTo>
                  <a:pt x="438543" y="369569"/>
                </a:lnTo>
                <a:close/>
              </a:path>
              <a:path w="536575" h="389254">
                <a:moveTo>
                  <a:pt x="511354" y="376840"/>
                </a:moveTo>
                <a:lnTo>
                  <a:pt x="525665" y="387223"/>
                </a:lnTo>
                <a:lnTo>
                  <a:pt x="527039" y="385318"/>
                </a:lnTo>
                <a:lnTo>
                  <a:pt x="524014" y="385318"/>
                </a:lnTo>
                <a:lnTo>
                  <a:pt x="520693" y="377773"/>
                </a:lnTo>
                <a:lnTo>
                  <a:pt x="511354" y="376840"/>
                </a:lnTo>
                <a:close/>
              </a:path>
              <a:path w="536575" h="389254">
                <a:moveTo>
                  <a:pt x="493280" y="297180"/>
                </a:moveTo>
                <a:lnTo>
                  <a:pt x="490867" y="298323"/>
                </a:lnTo>
                <a:lnTo>
                  <a:pt x="488454" y="299338"/>
                </a:lnTo>
                <a:lnTo>
                  <a:pt x="487438" y="302132"/>
                </a:lnTo>
                <a:lnTo>
                  <a:pt x="488454" y="304545"/>
                </a:lnTo>
                <a:lnTo>
                  <a:pt x="516838" y="369018"/>
                </a:lnTo>
                <a:lnTo>
                  <a:pt x="531253" y="379475"/>
                </a:lnTo>
                <a:lnTo>
                  <a:pt x="525665" y="387223"/>
                </a:lnTo>
                <a:lnTo>
                  <a:pt x="535351" y="387223"/>
                </a:lnTo>
                <a:lnTo>
                  <a:pt x="497217" y="300736"/>
                </a:lnTo>
                <a:lnTo>
                  <a:pt x="496074" y="298323"/>
                </a:lnTo>
                <a:lnTo>
                  <a:pt x="493280" y="297180"/>
                </a:lnTo>
                <a:close/>
              </a:path>
              <a:path w="536575" h="389254">
                <a:moveTo>
                  <a:pt x="520693" y="377773"/>
                </a:moveTo>
                <a:lnTo>
                  <a:pt x="524014" y="385318"/>
                </a:lnTo>
                <a:lnTo>
                  <a:pt x="528840" y="378587"/>
                </a:lnTo>
                <a:lnTo>
                  <a:pt x="520693" y="377773"/>
                </a:lnTo>
                <a:close/>
              </a:path>
              <a:path w="536575" h="389254">
                <a:moveTo>
                  <a:pt x="516838" y="369018"/>
                </a:moveTo>
                <a:lnTo>
                  <a:pt x="520693" y="377773"/>
                </a:lnTo>
                <a:lnTo>
                  <a:pt x="528840" y="378587"/>
                </a:lnTo>
                <a:lnTo>
                  <a:pt x="524014" y="385318"/>
                </a:lnTo>
                <a:lnTo>
                  <a:pt x="527039" y="385318"/>
                </a:lnTo>
                <a:lnTo>
                  <a:pt x="531253" y="379475"/>
                </a:lnTo>
                <a:lnTo>
                  <a:pt x="516838" y="369018"/>
                </a:lnTo>
                <a:close/>
              </a:path>
              <a:path w="536575" h="389254">
                <a:moveTo>
                  <a:pt x="15270" y="11094"/>
                </a:moveTo>
                <a:lnTo>
                  <a:pt x="19074" y="19715"/>
                </a:lnTo>
                <a:lnTo>
                  <a:pt x="511354" y="376840"/>
                </a:lnTo>
                <a:lnTo>
                  <a:pt x="520693" y="377773"/>
                </a:lnTo>
                <a:lnTo>
                  <a:pt x="516838" y="369018"/>
                </a:lnTo>
                <a:lnTo>
                  <a:pt x="24761" y="12041"/>
                </a:lnTo>
                <a:lnTo>
                  <a:pt x="15270" y="11094"/>
                </a:lnTo>
                <a:close/>
              </a:path>
              <a:path w="536575" h="389254">
                <a:moveTo>
                  <a:pt x="0" y="0"/>
                </a:moveTo>
                <a:lnTo>
                  <a:pt x="39928" y="90550"/>
                </a:lnTo>
                <a:lnTo>
                  <a:pt x="42735" y="91693"/>
                </a:lnTo>
                <a:lnTo>
                  <a:pt x="45135" y="90677"/>
                </a:lnTo>
                <a:lnTo>
                  <a:pt x="47548" y="89535"/>
                </a:lnTo>
                <a:lnTo>
                  <a:pt x="48640" y="86740"/>
                </a:lnTo>
                <a:lnTo>
                  <a:pt x="19074" y="19715"/>
                </a:lnTo>
                <a:lnTo>
                  <a:pt x="4851" y="9398"/>
                </a:lnTo>
                <a:lnTo>
                  <a:pt x="10439" y="1650"/>
                </a:lnTo>
                <a:lnTo>
                  <a:pt x="16632" y="1650"/>
                </a:lnTo>
                <a:lnTo>
                  <a:pt x="0" y="0"/>
                </a:lnTo>
                <a:close/>
              </a:path>
              <a:path w="536575" h="389254">
                <a:moveTo>
                  <a:pt x="10439" y="1650"/>
                </a:moveTo>
                <a:lnTo>
                  <a:pt x="4851" y="9398"/>
                </a:lnTo>
                <a:lnTo>
                  <a:pt x="19074" y="19715"/>
                </a:lnTo>
                <a:lnTo>
                  <a:pt x="15270" y="11094"/>
                </a:lnTo>
                <a:lnTo>
                  <a:pt x="7175" y="10287"/>
                </a:lnTo>
                <a:lnTo>
                  <a:pt x="12001" y="3682"/>
                </a:lnTo>
                <a:lnTo>
                  <a:pt x="13240" y="3682"/>
                </a:lnTo>
                <a:lnTo>
                  <a:pt x="10439" y="1650"/>
                </a:lnTo>
                <a:close/>
              </a:path>
              <a:path w="536575" h="389254">
                <a:moveTo>
                  <a:pt x="16632" y="1650"/>
                </a:moveTo>
                <a:lnTo>
                  <a:pt x="10439" y="1650"/>
                </a:lnTo>
                <a:lnTo>
                  <a:pt x="24761" y="12041"/>
                </a:lnTo>
                <a:lnTo>
                  <a:pt x="97574" y="19304"/>
                </a:lnTo>
                <a:lnTo>
                  <a:pt x="99898" y="17399"/>
                </a:lnTo>
                <a:lnTo>
                  <a:pt x="100431" y="12192"/>
                </a:lnTo>
                <a:lnTo>
                  <a:pt x="98513" y="9779"/>
                </a:lnTo>
                <a:lnTo>
                  <a:pt x="16632" y="1650"/>
                </a:lnTo>
                <a:close/>
              </a:path>
              <a:path w="536575" h="389254">
                <a:moveTo>
                  <a:pt x="13240" y="3682"/>
                </a:moveTo>
                <a:lnTo>
                  <a:pt x="12001" y="3682"/>
                </a:lnTo>
                <a:lnTo>
                  <a:pt x="15270" y="11094"/>
                </a:lnTo>
                <a:lnTo>
                  <a:pt x="24761" y="12041"/>
                </a:lnTo>
                <a:lnTo>
                  <a:pt x="13240" y="3682"/>
                </a:lnTo>
                <a:close/>
              </a:path>
              <a:path w="536575" h="389254">
                <a:moveTo>
                  <a:pt x="12001" y="3682"/>
                </a:moveTo>
                <a:lnTo>
                  <a:pt x="7175" y="10287"/>
                </a:lnTo>
                <a:lnTo>
                  <a:pt x="15270" y="11094"/>
                </a:lnTo>
                <a:lnTo>
                  <a:pt x="12001" y="3682"/>
                </a:lnTo>
                <a:close/>
              </a:path>
            </a:pathLst>
          </a:custGeom>
          <a:solidFill>
            <a:srgbClr val="BD4A4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1066787" y="4343400"/>
            <a:ext cx="457834" cy="381000"/>
          </a:xfrm>
          <a:custGeom>
            <a:avLst/>
            <a:gdLst/>
            <a:ahLst/>
            <a:cxnLst/>
            <a:rect l="l" t="t" r="r" b="b"/>
            <a:pathLst>
              <a:path w="457834" h="381000">
                <a:moveTo>
                  <a:pt x="36487" y="286638"/>
                </a:moveTo>
                <a:lnTo>
                  <a:pt x="33756" y="287908"/>
                </a:lnTo>
                <a:lnTo>
                  <a:pt x="32867" y="290449"/>
                </a:lnTo>
                <a:lnTo>
                  <a:pt x="0" y="381000"/>
                </a:lnTo>
                <a:lnTo>
                  <a:pt x="14332" y="378587"/>
                </a:lnTo>
                <a:lnTo>
                  <a:pt x="10312" y="378587"/>
                </a:lnTo>
                <a:lnTo>
                  <a:pt x="4203" y="371348"/>
                </a:lnTo>
                <a:lnTo>
                  <a:pt x="17709" y="360093"/>
                </a:lnTo>
                <a:lnTo>
                  <a:pt x="42710" y="291211"/>
                </a:lnTo>
                <a:lnTo>
                  <a:pt x="41440" y="288417"/>
                </a:lnTo>
                <a:lnTo>
                  <a:pt x="36487" y="286638"/>
                </a:lnTo>
                <a:close/>
              </a:path>
              <a:path w="457834" h="381000">
                <a:moveTo>
                  <a:pt x="17709" y="360093"/>
                </a:moveTo>
                <a:lnTo>
                  <a:pt x="4203" y="371348"/>
                </a:lnTo>
                <a:lnTo>
                  <a:pt x="10312" y="378587"/>
                </a:lnTo>
                <a:lnTo>
                  <a:pt x="12750" y="376555"/>
                </a:lnTo>
                <a:lnTo>
                  <a:pt x="11734" y="376555"/>
                </a:lnTo>
                <a:lnTo>
                  <a:pt x="6464" y="370205"/>
                </a:lnTo>
                <a:lnTo>
                  <a:pt x="14531" y="368850"/>
                </a:lnTo>
                <a:lnTo>
                  <a:pt x="17709" y="360093"/>
                </a:lnTo>
                <a:close/>
              </a:path>
              <a:path w="457834" h="381000">
                <a:moveTo>
                  <a:pt x="96050" y="355219"/>
                </a:moveTo>
                <a:lnTo>
                  <a:pt x="93459" y="355600"/>
                </a:lnTo>
                <a:lnTo>
                  <a:pt x="23878" y="367281"/>
                </a:lnTo>
                <a:lnTo>
                  <a:pt x="10312" y="378587"/>
                </a:lnTo>
                <a:lnTo>
                  <a:pt x="14332" y="378587"/>
                </a:lnTo>
                <a:lnTo>
                  <a:pt x="95046" y="364998"/>
                </a:lnTo>
                <a:lnTo>
                  <a:pt x="97637" y="364617"/>
                </a:lnTo>
                <a:lnTo>
                  <a:pt x="99390" y="362076"/>
                </a:lnTo>
                <a:lnTo>
                  <a:pt x="98513" y="356997"/>
                </a:lnTo>
                <a:lnTo>
                  <a:pt x="96050" y="355219"/>
                </a:lnTo>
                <a:close/>
              </a:path>
              <a:path w="457834" h="381000">
                <a:moveTo>
                  <a:pt x="14531" y="368850"/>
                </a:moveTo>
                <a:lnTo>
                  <a:pt x="6464" y="370205"/>
                </a:lnTo>
                <a:lnTo>
                  <a:pt x="11734" y="376555"/>
                </a:lnTo>
                <a:lnTo>
                  <a:pt x="14531" y="368850"/>
                </a:lnTo>
                <a:close/>
              </a:path>
              <a:path w="457834" h="381000">
                <a:moveTo>
                  <a:pt x="23878" y="367281"/>
                </a:moveTo>
                <a:lnTo>
                  <a:pt x="14531" y="368850"/>
                </a:lnTo>
                <a:lnTo>
                  <a:pt x="11734" y="376555"/>
                </a:lnTo>
                <a:lnTo>
                  <a:pt x="12750" y="376555"/>
                </a:lnTo>
                <a:lnTo>
                  <a:pt x="23878" y="367281"/>
                </a:lnTo>
                <a:close/>
              </a:path>
              <a:path w="457834" h="381000">
                <a:moveTo>
                  <a:pt x="442735" y="12138"/>
                </a:moveTo>
                <a:lnTo>
                  <a:pt x="433368" y="13710"/>
                </a:lnTo>
                <a:lnTo>
                  <a:pt x="17709" y="360093"/>
                </a:lnTo>
                <a:lnTo>
                  <a:pt x="14531" y="368850"/>
                </a:lnTo>
                <a:lnTo>
                  <a:pt x="23878" y="367281"/>
                </a:lnTo>
                <a:lnTo>
                  <a:pt x="439566" y="20864"/>
                </a:lnTo>
                <a:lnTo>
                  <a:pt x="442735" y="12138"/>
                </a:lnTo>
                <a:close/>
              </a:path>
              <a:path w="457834" h="381000">
                <a:moveTo>
                  <a:pt x="456336" y="2412"/>
                </a:moveTo>
                <a:lnTo>
                  <a:pt x="446925" y="2412"/>
                </a:lnTo>
                <a:lnTo>
                  <a:pt x="453021" y="9651"/>
                </a:lnTo>
                <a:lnTo>
                  <a:pt x="439566" y="20864"/>
                </a:lnTo>
                <a:lnTo>
                  <a:pt x="414540" y="89788"/>
                </a:lnTo>
                <a:lnTo>
                  <a:pt x="415810" y="92582"/>
                </a:lnTo>
                <a:lnTo>
                  <a:pt x="418223" y="93472"/>
                </a:lnTo>
                <a:lnTo>
                  <a:pt x="420763" y="94361"/>
                </a:lnTo>
                <a:lnTo>
                  <a:pt x="423430" y="93091"/>
                </a:lnTo>
                <a:lnTo>
                  <a:pt x="424319" y="90550"/>
                </a:lnTo>
                <a:lnTo>
                  <a:pt x="456336" y="2412"/>
                </a:lnTo>
                <a:close/>
              </a:path>
              <a:path w="457834" h="381000">
                <a:moveTo>
                  <a:pt x="457212" y="0"/>
                </a:moveTo>
                <a:lnTo>
                  <a:pt x="362216" y="16001"/>
                </a:lnTo>
                <a:lnTo>
                  <a:pt x="359549" y="16382"/>
                </a:lnTo>
                <a:lnTo>
                  <a:pt x="357898" y="18923"/>
                </a:lnTo>
                <a:lnTo>
                  <a:pt x="358660" y="24002"/>
                </a:lnTo>
                <a:lnTo>
                  <a:pt x="361200" y="25781"/>
                </a:lnTo>
                <a:lnTo>
                  <a:pt x="363740" y="25400"/>
                </a:lnTo>
                <a:lnTo>
                  <a:pt x="433368" y="13710"/>
                </a:lnTo>
                <a:lnTo>
                  <a:pt x="446925" y="2412"/>
                </a:lnTo>
                <a:lnTo>
                  <a:pt x="456336" y="2412"/>
                </a:lnTo>
                <a:lnTo>
                  <a:pt x="457212" y="0"/>
                </a:lnTo>
                <a:close/>
              </a:path>
              <a:path w="457834" h="381000">
                <a:moveTo>
                  <a:pt x="448636" y="4444"/>
                </a:moveTo>
                <a:lnTo>
                  <a:pt x="445528" y="4444"/>
                </a:lnTo>
                <a:lnTo>
                  <a:pt x="450735" y="10794"/>
                </a:lnTo>
                <a:lnTo>
                  <a:pt x="442735" y="12138"/>
                </a:lnTo>
                <a:lnTo>
                  <a:pt x="439566" y="20864"/>
                </a:lnTo>
                <a:lnTo>
                  <a:pt x="453021" y="9651"/>
                </a:lnTo>
                <a:lnTo>
                  <a:pt x="448636" y="4444"/>
                </a:lnTo>
                <a:close/>
              </a:path>
              <a:path w="457834" h="381000">
                <a:moveTo>
                  <a:pt x="446925" y="2412"/>
                </a:moveTo>
                <a:lnTo>
                  <a:pt x="433368" y="13710"/>
                </a:lnTo>
                <a:lnTo>
                  <a:pt x="442735" y="12138"/>
                </a:lnTo>
                <a:lnTo>
                  <a:pt x="445528" y="4444"/>
                </a:lnTo>
                <a:lnTo>
                  <a:pt x="448636" y="4444"/>
                </a:lnTo>
                <a:lnTo>
                  <a:pt x="446925" y="2412"/>
                </a:lnTo>
                <a:close/>
              </a:path>
              <a:path w="457834" h="381000">
                <a:moveTo>
                  <a:pt x="445528" y="4444"/>
                </a:moveTo>
                <a:lnTo>
                  <a:pt x="442735" y="12138"/>
                </a:lnTo>
                <a:lnTo>
                  <a:pt x="450735" y="10794"/>
                </a:lnTo>
                <a:lnTo>
                  <a:pt x="445528" y="4444"/>
                </a:lnTo>
                <a:close/>
              </a:path>
            </a:pathLst>
          </a:custGeom>
          <a:solidFill>
            <a:srgbClr val="BD4A47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77464" y="461594"/>
            <a:ext cx="3989704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Decimal</a:t>
            </a:r>
            <a:r>
              <a:rPr dirty="0" spc="-50"/>
              <a:t> </a:t>
            </a:r>
            <a:r>
              <a:rPr dirty="0" spc="-10"/>
              <a:t>Notation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642"/>
            <a:ext cx="7432040" cy="158750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Digits </a:t>
            </a:r>
            <a:r>
              <a:rPr dirty="0" sz="3200" spc="-25">
                <a:latin typeface="Calibri"/>
                <a:cs typeface="Calibri"/>
              </a:rPr>
              <a:t>before </a:t>
            </a:r>
            <a:r>
              <a:rPr dirty="0" sz="3200">
                <a:latin typeface="Calibri"/>
                <a:cs typeface="Calibri"/>
              </a:rPr>
              <a:t>and </a:t>
            </a:r>
            <a:r>
              <a:rPr dirty="0" sz="3200" spc="-15">
                <a:latin typeface="Calibri"/>
                <a:cs typeface="Calibri"/>
              </a:rPr>
              <a:t>after </a:t>
            </a:r>
            <a:r>
              <a:rPr dirty="0" sz="3200">
                <a:latin typeface="Calibri"/>
                <a:cs typeface="Calibri"/>
              </a:rPr>
              <a:t>a </a:t>
            </a:r>
            <a:r>
              <a:rPr dirty="0" sz="3200" spc="-5">
                <a:latin typeface="Calibri"/>
                <a:cs typeface="Calibri"/>
              </a:rPr>
              <a:t>decimal </a:t>
            </a:r>
            <a:r>
              <a:rPr dirty="0" sz="3200" spc="-10">
                <a:latin typeface="Calibri"/>
                <a:cs typeface="Calibri"/>
              </a:rPr>
              <a:t>represent  </a:t>
            </a:r>
            <a:r>
              <a:rPr dirty="0" sz="3200" spc="-5">
                <a:latin typeface="Calibri"/>
                <a:cs typeface="Calibri"/>
              </a:rPr>
              <a:t>what place the number </a:t>
            </a:r>
            <a:r>
              <a:rPr dirty="0" sz="3200" spc="-10">
                <a:latin typeface="Calibri"/>
                <a:cs typeface="Calibri"/>
              </a:rPr>
              <a:t>goes</a:t>
            </a:r>
            <a:r>
              <a:rPr dirty="0" sz="3200">
                <a:latin typeface="Calibri"/>
                <a:cs typeface="Calibri"/>
              </a:rPr>
              <a:t> </a:t>
            </a:r>
            <a:r>
              <a:rPr dirty="0" sz="3200" spc="-20">
                <a:latin typeface="Calibri"/>
                <a:cs typeface="Calibri"/>
              </a:rPr>
              <a:t>to.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  <a:tab pos="2045970" algn="l"/>
              </a:tabLst>
            </a:pPr>
            <a:r>
              <a:rPr dirty="0" sz="3200" spc="-10">
                <a:latin typeface="Calibri"/>
                <a:cs typeface="Calibri"/>
              </a:rPr>
              <a:t>Example:	</a:t>
            </a:r>
            <a:r>
              <a:rPr dirty="0" sz="3200" spc="-5">
                <a:latin typeface="Calibri"/>
                <a:cs typeface="Calibri"/>
              </a:rPr>
              <a:t>356.789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4437126"/>
            <a:ext cx="8063865" cy="100139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5">
                <a:latin typeface="Calibri"/>
                <a:cs typeface="Calibri"/>
              </a:rPr>
              <a:t>Numbers after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5">
                <a:latin typeface="Calibri"/>
                <a:cs typeface="Calibri"/>
              </a:rPr>
              <a:t>decimal </a:t>
            </a:r>
            <a:r>
              <a:rPr dirty="0" sz="3200" spc="-15">
                <a:latin typeface="Calibri"/>
                <a:cs typeface="Calibri"/>
              </a:rPr>
              <a:t>are </a:t>
            </a:r>
            <a:r>
              <a:rPr dirty="0" sz="3200" spc="-5">
                <a:latin typeface="Calibri"/>
                <a:cs typeface="Calibri"/>
              </a:rPr>
              <a:t>named </a:t>
            </a:r>
            <a:r>
              <a:rPr dirty="0" sz="3200">
                <a:latin typeface="Calibri"/>
                <a:cs typeface="Calibri"/>
              </a:rPr>
              <a:t>in a  </a:t>
            </a:r>
            <a:r>
              <a:rPr dirty="0" sz="3200" spc="-5">
                <a:latin typeface="Calibri"/>
                <a:cs typeface="Calibri"/>
              </a:rPr>
              <a:t>similar </a:t>
            </a:r>
            <a:r>
              <a:rPr dirty="0" sz="3200" spc="-10">
                <a:latin typeface="Calibri"/>
                <a:cs typeface="Calibri"/>
              </a:rPr>
              <a:t>fashion </a:t>
            </a:r>
            <a:r>
              <a:rPr dirty="0" sz="3200" spc="-25">
                <a:latin typeface="Calibri"/>
                <a:cs typeface="Calibri"/>
              </a:rPr>
              <a:t>to </a:t>
            </a:r>
            <a:r>
              <a:rPr dirty="0" sz="3200" spc="-15">
                <a:latin typeface="Calibri"/>
                <a:cs typeface="Calibri"/>
              </a:rPr>
              <a:t>numbers </a:t>
            </a:r>
            <a:r>
              <a:rPr dirty="0" sz="3200" spc="-25">
                <a:latin typeface="Calibri"/>
                <a:cs typeface="Calibri"/>
              </a:rPr>
              <a:t>before </a:t>
            </a:r>
            <a:r>
              <a:rPr dirty="0" sz="3200">
                <a:latin typeface="Calibri"/>
                <a:cs typeface="Calibri"/>
              </a:rPr>
              <a:t>the</a:t>
            </a:r>
            <a:r>
              <a:rPr dirty="0" sz="3200" spc="9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decimal.</a:t>
            </a:r>
            <a:endParaRPr sz="3200">
              <a:latin typeface="Calibri"/>
              <a:cs typeface="Calibri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136650" y="3270250"/>
          <a:ext cx="7119620" cy="962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0460"/>
                <a:gridCol w="650240"/>
                <a:gridCol w="709930"/>
                <a:gridCol w="984249"/>
                <a:gridCol w="844550"/>
                <a:gridCol w="1337310"/>
                <a:gridCol w="1433830"/>
              </a:tblGrid>
              <a:tr h="57911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3200" b="1">
                          <a:latin typeface="Calibri"/>
                          <a:cs typeface="Calibri"/>
                        </a:rPr>
                        <a:t>3</a:t>
                      </a:r>
                      <a:endParaRPr sz="3200">
                        <a:latin typeface="Calibri"/>
                        <a:cs typeface="Calibri"/>
                      </a:endParaRPr>
                    </a:p>
                  </a:txBody>
                  <a:tcPr marL="0" marR="0" marB="0" marT="2095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3200" b="1">
                          <a:latin typeface="Calibri"/>
                          <a:cs typeface="Calibri"/>
                        </a:rPr>
                        <a:t>5</a:t>
                      </a:r>
                      <a:endParaRPr sz="3200">
                        <a:latin typeface="Calibri"/>
                        <a:cs typeface="Calibri"/>
                      </a:endParaRPr>
                    </a:p>
                  </a:txBody>
                  <a:tcPr marL="0" marR="0" marB="0" marT="2095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3200" b="1">
                          <a:latin typeface="Calibri"/>
                          <a:cs typeface="Calibri"/>
                        </a:rPr>
                        <a:t>6</a:t>
                      </a:r>
                      <a:endParaRPr sz="3200">
                        <a:latin typeface="Calibri"/>
                        <a:cs typeface="Calibri"/>
                      </a:endParaRPr>
                    </a:p>
                  </a:txBody>
                  <a:tcPr marL="0" marR="0" marB="0" marT="2095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3200" b="1">
                          <a:latin typeface="Calibri"/>
                          <a:cs typeface="Calibri"/>
                        </a:rPr>
                        <a:t>.</a:t>
                      </a:r>
                      <a:endParaRPr sz="3200">
                        <a:latin typeface="Calibri"/>
                        <a:cs typeface="Calibri"/>
                      </a:endParaRPr>
                    </a:p>
                  </a:txBody>
                  <a:tcPr marL="0" marR="0" marB="0" marT="2095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3200" b="1">
                          <a:latin typeface="Calibri"/>
                          <a:cs typeface="Calibri"/>
                        </a:rPr>
                        <a:t>7</a:t>
                      </a:r>
                      <a:endParaRPr sz="3200">
                        <a:latin typeface="Calibri"/>
                        <a:cs typeface="Calibri"/>
                      </a:endParaRPr>
                    </a:p>
                  </a:txBody>
                  <a:tcPr marL="0" marR="0" marB="0" marT="2095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3200" b="1">
                          <a:latin typeface="Calibri"/>
                          <a:cs typeface="Calibri"/>
                        </a:rPr>
                        <a:t>8</a:t>
                      </a:r>
                      <a:endParaRPr sz="3200">
                        <a:latin typeface="Calibri"/>
                        <a:cs typeface="Calibri"/>
                      </a:endParaRPr>
                    </a:p>
                  </a:txBody>
                  <a:tcPr marL="0" marR="0" marB="0" marT="2095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3200" b="1">
                          <a:latin typeface="Calibri"/>
                          <a:cs typeface="Calibri"/>
                        </a:rPr>
                        <a:t>9</a:t>
                      </a:r>
                      <a:endParaRPr sz="3200">
                        <a:latin typeface="Calibri"/>
                        <a:cs typeface="Calibri"/>
                      </a:endParaRPr>
                    </a:p>
                  </a:txBody>
                  <a:tcPr marL="0" marR="0" marB="0" marT="2095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marR="4635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 spc="-10">
                          <a:latin typeface="Calibri"/>
                          <a:cs typeface="Calibri"/>
                        </a:rPr>
                        <a:t>Hundreds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11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4254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 spc="-40">
                          <a:latin typeface="Calibri"/>
                          <a:cs typeface="Calibri"/>
                        </a:rPr>
                        <a:t>Tens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11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4381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 spc="-5">
                          <a:latin typeface="Calibri"/>
                          <a:cs typeface="Calibri"/>
                        </a:rPr>
                        <a:t>Ones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11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4572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 spc="-5">
                          <a:latin typeface="Calibri"/>
                          <a:cs typeface="Calibri"/>
                        </a:rPr>
                        <a:t>Decimal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11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4191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 spc="-30">
                          <a:latin typeface="Calibri"/>
                          <a:cs typeface="Calibri"/>
                        </a:rPr>
                        <a:t>Tenths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11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4508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 spc="-5">
                          <a:latin typeface="Calibri"/>
                          <a:cs typeface="Calibri"/>
                        </a:rPr>
                        <a:t>Hundredths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11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4191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 spc="-5">
                          <a:latin typeface="Calibri"/>
                          <a:cs typeface="Calibri"/>
                        </a:rPr>
                        <a:t>Thousandths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11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70454" y="461594"/>
            <a:ext cx="3401695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Decimal</a:t>
            </a:r>
            <a:r>
              <a:rPr dirty="0" spc="-70"/>
              <a:t> </a:t>
            </a:r>
            <a:r>
              <a:rPr dirty="0"/>
              <a:t>Places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642"/>
            <a:ext cx="7524115" cy="344106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4965" indent="-354965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0">
                <a:latin typeface="Calibri"/>
                <a:cs typeface="Calibri"/>
              </a:rPr>
              <a:t>Example:</a:t>
            </a:r>
            <a:r>
              <a:rPr dirty="0" sz="3200" spc="5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7.891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"/>
              <a:buChar char="•"/>
            </a:pPr>
            <a:endParaRPr sz="4000">
              <a:latin typeface="Times New Roman"/>
              <a:cs typeface="Times New Roman"/>
            </a:endParaRPr>
          </a:p>
          <a:p>
            <a:pPr marL="354965" marR="3884929" indent="-354965">
              <a:lnSpc>
                <a:spcPct val="12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60">
                <a:latin typeface="Calibri"/>
                <a:cs typeface="Calibri"/>
              </a:rPr>
              <a:t>We </a:t>
            </a:r>
            <a:r>
              <a:rPr dirty="0" sz="3200" spc="-10">
                <a:latin typeface="Calibri"/>
                <a:cs typeface="Calibri"/>
              </a:rPr>
              <a:t>would </a:t>
            </a:r>
            <a:r>
              <a:rPr dirty="0" sz="3200" spc="-20">
                <a:latin typeface="Calibri"/>
                <a:cs typeface="Calibri"/>
              </a:rPr>
              <a:t>say </a:t>
            </a:r>
            <a:r>
              <a:rPr dirty="0" sz="3200">
                <a:latin typeface="Calibri"/>
                <a:cs typeface="Calibri"/>
              </a:rPr>
              <a:t>this  </a:t>
            </a:r>
            <a:r>
              <a:rPr dirty="0" sz="3200" spc="-5">
                <a:latin typeface="Calibri"/>
                <a:cs typeface="Calibri"/>
              </a:rPr>
              <a:t>number </a:t>
            </a:r>
            <a:r>
              <a:rPr dirty="0" sz="3200" spc="-10">
                <a:latin typeface="Calibri"/>
                <a:cs typeface="Calibri"/>
              </a:rPr>
              <a:t>goes </a:t>
            </a:r>
            <a:r>
              <a:rPr dirty="0" sz="3200" spc="-25">
                <a:latin typeface="Calibri"/>
                <a:cs typeface="Calibri"/>
              </a:rPr>
              <a:t>to </a:t>
            </a:r>
            <a:r>
              <a:rPr dirty="0" sz="3200">
                <a:latin typeface="Calibri"/>
                <a:cs typeface="Calibri"/>
              </a:rPr>
              <a:t>the  </a:t>
            </a:r>
            <a:r>
              <a:rPr dirty="0" sz="3200" spc="-5">
                <a:latin typeface="Calibri"/>
                <a:cs typeface="Calibri"/>
              </a:rPr>
              <a:t>thousandths, or</a:t>
            </a:r>
            <a:r>
              <a:rPr dirty="0" sz="3200" spc="10">
                <a:latin typeface="Calibri"/>
                <a:cs typeface="Calibri"/>
              </a:rPr>
              <a:t> </a:t>
            </a:r>
            <a:r>
              <a:rPr dirty="0" sz="3200" spc="-15">
                <a:latin typeface="Calibri"/>
                <a:cs typeface="Calibri"/>
              </a:rPr>
              <a:t>we</a:t>
            </a:r>
            <a:endParaRPr sz="3200">
              <a:latin typeface="Calibri"/>
              <a:cs typeface="Calibri"/>
            </a:endParaRPr>
          </a:p>
          <a:p>
            <a:pPr marL="381635">
              <a:lnSpc>
                <a:spcPct val="100000"/>
              </a:lnSpc>
              <a:spcBef>
                <a:spcPts val="770"/>
              </a:spcBef>
            </a:pPr>
            <a:r>
              <a:rPr dirty="0" sz="3200" spc="-10">
                <a:latin typeface="Calibri"/>
                <a:cs typeface="Calibri"/>
              </a:rPr>
              <a:t>could </a:t>
            </a:r>
            <a:r>
              <a:rPr dirty="0" sz="3200" spc="-25">
                <a:latin typeface="Calibri"/>
                <a:cs typeface="Calibri"/>
              </a:rPr>
              <a:t>say </a:t>
            </a:r>
            <a:r>
              <a:rPr dirty="0" sz="3200">
                <a:latin typeface="Calibri"/>
                <a:cs typeface="Calibri"/>
              </a:rPr>
              <a:t>it </a:t>
            </a:r>
            <a:r>
              <a:rPr dirty="0" sz="3200" spc="-10">
                <a:latin typeface="Calibri"/>
                <a:cs typeface="Calibri"/>
              </a:rPr>
              <a:t>goes </a:t>
            </a:r>
            <a:r>
              <a:rPr dirty="0" sz="3200" spc="-25">
                <a:latin typeface="Calibri"/>
                <a:cs typeface="Calibri"/>
              </a:rPr>
              <a:t>to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15">
                <a:latin typeface="Calibri"/>
                <a:cs typeface="Calibri"/>
              </a:rPr>
              <a:t>third </a:t>
            </a:r>
            <a:r>
              <a:rPr dirty="0" sz="3200" spc="-5">
                <a:latin typeface="Calibri"/>
                <a:cs typeface="Calibri"/>
              </a:rPr>
              <a:t>decimal</a:t>
            </a:r>
            <a:r>
              <a:rPr dirty="0" sz="3200" spc="9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place.</a:t>
            </a:r>
            <a:endParaRPr sz="32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4946650" y="1593850"/>
          <a:ext cx="3592829" cy="26085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84730"/>
                <a:gridCol w="1288415"/>
              </a:tblGrid>
              <a:tr h="370839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 b="1">
                          <a:latin typeface="Calibri"/>
                          <a:cs typeface="Calibri"/>
                        </a:rPr>
                        <a:t>Name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 spc="-10" b="1">
                          <a:latin typeface="Calibri"/>
                          <a:cs typeface="Calibri"/>
                        </a:rPr>
                        <a:t>Alternative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70839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 spc="-30">
                          <a:latin typeface="Calibri"/>
                          <a:cs typeface="Calibri"/>
                        </a:rPr>
                        <a:t>Tenths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 spc="-20">
                          <a:latin typeface="Calibri"/>
                          <a:cs typeface="Calibri"/>
                        </a:rPr>
                        <a:t>First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 spc="-5">
                          <a:latin typeface="Calibri"/>
                          <a:cs typeface="Calibri"/>
                        </a:rPr>
                        <a:t>Hundredths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 spc="-10">
                          <a:latin typeface="Calibri"/>
                          <a:cs typeface="Calibri"/>
                        </a:rPr>
                        <a:t>Second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70839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dirty="0" sz="1800" spc="-5">
                          <a:latin typeface="Calibri"/>
                          <a:cs typeface="Calibri"/>
                        </a:rPr>
                        <a:t>Thousandths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114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dirty="0" sz="1800" spc="-10">
                          <a:latin typeface="Calibri"/>
                          <a:cs typeface="Calibri"/>
                        </a:rPr>
                        <a:t>Third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114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70839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 spc="-10">
                          <a:latin typeface="Calibri"/>
                          <a:cs typeface="Calibri"/>
                        </a:rPr>
                        <a:t>Ten-thousandths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11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 spc="-10">
                          <a:latin typeface="Calibri"/>
                          <a:cs typeface="Calibri"/>
                        </a:rPr>
                        <a:t>Fourth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11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70839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 spc="-5">
                          <a:latin typeface="Calibri"/>
                          <a:cs typeface="Calibri"/>
                        </a:rPr>
                        <a:t>Hundred-thousandths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11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 spc="-5">
                          <a:latin typeface="Calibri"/>
                          <a:cs typeface="Calibri"/>
                        </a:rPr>
                        <a:t>Fifth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11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 spc="-5">
                          <a:latin typeface="Calibri"/>
                          <a:cs typeface="Calibri"/>
                        </a:rPr>
                        <a:t>Millionths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11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 spc="-5">
                          <a:latin typeface="Calibri"/>
                          <a:cs typeface="Calibri"/>
                        </a:rPr>
                        <a:t>Sixth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11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Crider, Mathew (Greenville)</dc:creator>
  <dc:title>Ratios and Proportions</dc:title>
  <dcterms:created xsi:type="dcterms:W3CDTF">2019-01-16T18:34:24Z</dcterms:created>
  <dcterms:modified xsi:type="dcterms:W3CDTF">2019-01-16T18:34:24Z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2013-02-27T00:00:00Z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2019-01-16T00:00:00Z</vt:filetime>
  </property>
</Properties>
</file>